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2.xml" ContentType="application/vnd.openxmlformats-officedocument.presentationml.slideLayout+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diagrams/drawing5.xml" ContentType="application/vnd.ms-office.drawingml.diagramDrawing+xml"/>
  <Override PartName="/ppt/theme/theme1.xml" ContentType="application/vnd.openxmlformats-officedocument.theme+xml"/>
  <Override PartName="/ppt/diagrams/quickStyle3.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8.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3.xml" ContentType="application/vnd.openxmlformats-officedocument.drawingml.diagramColors+xml"/>
  <Override PartName="/ppt/diagrams/drawing3.xml" ContentType="application/vnd.ms-office.drawingml.diagramDrawing+xml"/>
  <Override PartName="/ppt/diagrams/drawing6.xml" ContentType="application/vnd.ms-office.drawingml.diagramDrawing+xml"/>
  <Override PartName="/ppt/theme/theme17.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colors5.xml" ContentType="application/vnd.openxmlformats-officedocument.drawingml.diagramColors+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layout3.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669" r:id="rId8"/>
    <p:sldMasterId id="2147483672" r:id="rId9"/>
    <p:sldMasterId id="2147483711" r:id="rId10"/>
    <p:sldMasterId id="2147483697" r:id="rId11"/>
    <p:sldMasterId id="2147483671" r:id="rId12"/>
    <p:sldMasterId id="2147483673" r:id="rId13"/>
    <p:sldMasterId id="2147483699" r:id="rId14"/>
    <p:sldMasterId id="2147483695" r:id="rId15"/>
    <p:sldMasterId id="2147483701" r:id="rId16"/>
    <p:sldMasterId id="2147483674" r:id="rId17"/>
  </p:sldMasterIdLst>
  <p:notesMasterIdLst>
    <p:notesMasterId r:id="rId60"/>
  </p:notesMasterIdLst>
  <p:sldIdLst>
    <p:sldId id="274" r:id="rId18"/>
    <p:sldId id="275" r:id="rId19"/>
    <p:sldId id="276" r:id="rId20"/>
    <p:sldId id="263" r:id="rId21"/>
    <p:sldId id="315" r:id="rId22"/>
    <p:sldId id="317" r:id="rId23"/>
    <p:sldId id="342" r:id="rId24"/>
    <p:sldId id="343" r:id="rId25"/>
    <p:sldId id="345" r:id="rId26"/>
    <p:sldId id="344" r:id="rId27"/>
    <p:sldId id="346" r:id="rId28"/>
    <p:sldId id="299" r:id="rId29"/>
    <p:sldId id="268" r:id="rId30"/>
    <p:sldId id="258" r:id="rId31"/>
    <p:sldId id="347" r:id="rId32"/>
    <p:sldId id="348" r:id="rId33"/>
    <p:sldId id="291" r:id="rId34"/>
    <p:sldId id="313" r:id="rId35"/>
    <p:sldId id="330" r:id="rId36"/>
    <p:sldId id="269" r:id="rId37"/>
    <p:sldId id="349" r:id="rId38"/>
    <p:sldId id="288" r:id="rId39"/>
    <p:sldId id="350" r:id="rId40"/>
    <p:sldId id="361" r:id="rId41"/>
    <p:sldId id="287" r:id="rId42"/>
    <p:sldId id="356" r:id="rId43"/>
    <p:sldId id="351" r:id="rId44"/>
    <p:sldId id="289" r:id="rId45"/>
    <p:sldId id="308" r:id="rId46"/>
    <p:sldId id="354" r:id="rId47"/>
    <p:sldId id="362" r:id="rId48"/>
    <p:sldId id="286" r:id="rId49"/>
    <p:sldId id="314" r:id="rId50"/>
    <p:sldId id="311" r:id="rId51"/>
    <p:sldId id="352" r:id="rId52"/>
    <p:sldId id="359" r:id="rId53"/>
    <p:sldId id="357" r:id="rId54"/>
    <p:sldId id="360" r:id="rId55"/>
    <p:sldId id="312" r:id="rId56"/>
    <p:sldId id="358" r:id="rId57"/>
    <p:sldId id="273" r:id="rId58"/>
    <p:sldId id="27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hbT8OGRbvRbzS4Hs+yFxw==" hashData="rvvNkKe0I72Sz2LOUuG/R2CYDm7ikp9jeBVy6xNFLX5wpHRkGl78GZAWWW77664nbifP1auH+xbs3bIcXRQ7f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44"/>
    <a:srgbClr val="008591"/>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0" autoAdjust="0"/>
    <p:restoredTop sz="80455" autoAdjust="0"/>
  </p:normalViewPr>
  <p:slideViewPr>
    <p:cSldViewPr snapToGrid="0">
      <p:cViewPr varScale="1">
        <p:scale>
          <a:sx n="92" d="100"/>
          <a:sy n="92" d="100"/>
        </p:scale>
        <p:origin x="247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customXml" Target="../customXml/item3.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5DE3E-728B-49FF-B371-40F82B835748}"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7A392D69-E1B5-471D-8387-3305BBFE00DB}">
      <dgm:prSet custT="1"/>
      <dgm:spPr>
        <a:solidFill>
          <a:srgbClr val="082544"/>
        </a:solidFill>
        <a:ln>
          <a:noFill/>
        </a:ln>
      </dgm:spPr>
      <dgm:t>
        <a:bodyPr/>
        <a:lstStyle/>
        <a:p>
          <a:r>
            <a:rPr lang="en-US" sz="1800" dirty="0">
              <a:ln>
                <a:noFill/>
              </a:ln>
              <a:latin typeface="Open Sans" panose="020B0606030504020204" pitchFamily="34" charset="0"/>
              <a:ea typeface="Open Sans" panose="020B0606030504020204" pitchFamily="34" charset="0"/>
              <a:cs typeface="Open Sans" panose="020B0606030504020204" pitchFamily="34" charset="0"/>
            </a:rPr>
            <a:t>Bias </a:t>
          </a:r>
          <a:r>
            <a:rPr lang="en-US" sz="1800" u="sng" dirty="0">
              <a:ln>
                <a:noFill/>
              </a:ln>
              <a:latin typeface="Open Sans" panose="020B0606030504020204" pitchFamily="34" charset="0"/>
              <a:ea typeface="Open Sans" panose="020B0606030504020204" pitchFamily="34" charset="0"/>
              <a:cs typeface="Open Sans" panose="020B0606030504020204" pitchFamily="34" charset="0"/>
            </a:rPr>
            <a:t>IS NOT</a:t>
          </a:r>
          <a:r>
            <a:rPr lang="en-US" sz="1800" dirty="0">
              <a:ln>
                <a:noFill/>
              </a:ln>
              <a:latin typeface="Open Sans" panose="020B0606030504020204" pitchFamily="34" charset="0"/>
              <a:ea typeface="Open Sans" panose="020B0606030504020204" pitchFamily="34" charset="0"/>
              <a:cs typeface="Open Sans" panose="020B0606030504020204" pitchFamily="34" charset="0"/>
            </a:rPr>
            <a:t> Bad – what you do based on bias could potentially be harmful.</a:t>
          </a:r>
        </a:p>
      </dgm:t>
    </dgm:pt>
    <dgm:pt modelId="{577DFA40-7625-4B30-8FCC-ED2E416DE2C8}" type="parTrans" cxnId="{87D44F89-48DD-4229-A008-CA7FEBC5F0EB}">
      <dgm:prSet/>
      <dgm:spPr/>
      <dgm:t>
        <a:bodyPr/>
        <a:lstStyle/>
        <a:p>
          <a:endParaRPr lang="en-US"/>
        </a:p>
      </dgm:t>
    </dgm:pt>
    <dgm:pt modelId="{A4D189A0-4F5D-490C-A74E-E13BDDCAFF29}" type="sibTrans" cxnId="{87D44F89-48DD-4229-A008-CA7FEBC5F0EB}">
      <dgm:prSet phldrT="01" phldr="0"/>
      <dgm:spPr/>
      <dgm:t>
        <a:bodyPr/>
        <a:lstStyle/>
        <a:p>
          <a:r>
            <a:rPr lang="en-US"/>
            <a:t>01</a:t>
          </a:r>
        </a:p>
      </dgm:t>
    </dgm:pt>
    <dgm:pt modelId="{A59F86CA-C710-4DFD-AFBC-B1E919735697}">
      <dgm:prSet custT="1"/>
      <dgm:spPr>
        <a:solidFill>
          <a:schemeClr val="bg1">
            <a:lumMod val="50000"/>
          </a:schemeClr>
        </a:solidFill>
        <a:ln>
          <a:noFill/>
        </a:ln>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Being different and recognizing differences is “okay.”</a:t>
          </a:r>
        </a:p>
      </dgm:t>
    </dgm:pt>
    <dgm:pt modelId="{D8C95B43-56E0-4F01-9667-7FC87D57087B}" type="parTrans" cxnId="{E88E5A0F-FD06-4A3A-9425-C9D038B594DF}">
      <dgm:prSet/>
      <dgm:spPr/>
      <dgm:t>
        <a:bodyPr/>
        <a:lstStyle/>
        <a:p>
          <a:endParaRPr lang="en-US"/>
        </a:p>
      </dgm:t>
    </dgm:pt>
    <dgm:pt modelId="{563EEAA1-E4BE-4700-B802-68A89190A390}" type="sibTrans" cxnId="{E88E5A0F-FD06-4A3A-9425-C9D038B594DF}">
      <dgm:prSet phldrT="02" phldr="0"/>
      <dgm:spPr/>
      <dgm:t>
        <a:bodyPr/>
        <a:lstStyle/>
        <a:p>
          <a:r>
            <a:rPr lang="en-US"/>
            <a:t>02</a:t>
          </a:r>
        </a:p>
      </dgm:t>
    </dgm:pt>
    <dgm:pt modelId="{87330527-F1B2-4205-B7C0-43EABB2092ED}">
      <dgm:prSet custT="1"/>
      <dgm:spPr>
        <a:solidFill>
          <a:srgbClr val="008591"/>
        </a:solidFill>
        <a:ln>
          <a:noFill/>
        </a:ln>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Our view of the world (worldview) is shaped by values, perceptions, assumptions and expectations.</a:t>
          </a:r>
        </a:p>
      </dgm:t>
    </dgm:pt>
    <dgm:pt modelId="{AFE6D814-64DC-457D-8B20-25E7E6E3C94E}" type="parTrans" cxnId="{911CB77E-627B-49CA-94F4-36C6587DB9F3}">
      <dgm:prSet/>
      <dgm:spPr/>
      <dgm:t>
        <a:bodyPr/>
        <a:lstStyle/>
        <a:p>
          <a:endParaRPr lang="en-US"/>
        </a:p>
      </dgm:t>
    </dgm:pt>
    <dgm:pt modelId="{3A398722-91EA-4199-B6AB-396523BA6536}" type="sibTrans" cxnId="{911CB77E-627B-49CA-94F4-36C6587DB9F3}">
      <dgm:prSet phldrT="03" phldr="0"/>
      <dgm:spPr/>
      <dgm:t>
        <a:bodyPr/>
        <a:lstStyle/>
        <a:p>
          <a:r>
            <a:rPr lang="en-US"/>
            <a:t>03</a:t>
          </a:r>
          <a:endParaRPr lang="en-US" dirty="0"/>
        </a:p>
      </dgm:t>
    </dgm:pt>
    <dgm:pt modelId="{867E58A8-4C73-4EB1-A05D-B4475CEFBB71}" type="pres">
      <dgm:prSet presAssocID="{04A5DE3E-728B-49FF-B371-40F82B835748}" presName="Name0" presStyleCnt="0">
        <dgm:presLayoutVars>
          <dgm:animLvl val="lvl"/>
          <dgm:resizeHandles val="exact"/>
        </dgm:presLayoutVars>
      </dgm:prSet>
      <dgm:spPr/>
    </dgm:pt>
    <dgm:pt modelId="{A6AC5A66-9B6B-4F9E-B6AB-F178115E3C98}" type="pres">
      <dgm:prSet presAssocID="{7A392D69-E1B5-471D-8387-3305BBFE00DB}" presName="compositeNode" presStyleCnt="0">
        <dgm:presLayoutVars>
          <dgm:bulletEnabled val="1"/>
        </dgm:presLayoutVars>
      </dgm:prSet>
      <dgm:spPr/>
    </dgm:pt>
    <dgm:pt modelId="{6B707B19-30E2-4181-8FD1-42924120C47C}" type="pres">
      <dgm:prSet presAssocID="{7A392D69-E1B5-471D-8387-3305BBFE00DB}" presName="bgRect" presStyleLbl="alignNode1" presStyleIdx="0" presStyleCnt="3"/>
      <dgm:spPr/>
    </dgm:pt>
    <dgm:pt modelId="{93607890-6290-43D9-8339-137CEFF6F28B}" type="pres">
      <dgm:prSet presAssocID="{A4D189A0-4F5D-490C-A74E-E13BDDCAFF29}" presName="sibTransNodeRect" presStyleLbl="alignNode1" presStyleIdx="0" presStyleCnt="3">
        <dgm:presLayoutVars>
          <dgm:chMax val="0"/>
          <dgm:bulletEnabled val="1"/>
        </dgm:presLayoutVars>
      </dgm:prSet>
      <dgm:spPr/>
    </dgm:pt>
    <dgm:pt modelId="{779688B2-587D-4C41-9BCE-3168D4AE65E8}" type="pres">
      <dgm:prSet presAssocID="{7A392D69-E1B5-471D-8387-3305BBFE00DB}" presName="nodeRect" presStyleLbl="alignNode1" presStyleIdx="0" presStyleCnt="3">
        <dgm:presLayoutVars>
          <dgm:bulletEnabled val="1"/>
        </dgm:presLayoutVars>
      </dgm:prSet>
      <dgm:spPr/>
    </dgm:pt>
    <dgm:pt modelId="{5C121008-4CFE-415C-A763-20CB48537691}" type="pres">
      <dgm:prSet presAssocID="{A4D189A0-4F5D-490C-A74E-E13BDDCAFF29}" presName="sibTrans" presStyleCnt="0"/>
      <dgm:spPr/>
    </dgm:pt>
    <dgm:pt modelId="{97ABA202-456D-4E3D-B88C-8046C315AB01}" type="pres">
      <dgm:prSet presAssocID="{A59F86CA-C710-4DFD-AFBC-B1E919735697}" presName="compositeNode" presStyleCnt="0">
        <dgm:presLayoutVars>
          <dgm:bulletEnabled val="1"/>
        </dgm:presLayoutVars>
      </dgm:prSet>
      <dgm:spPr/>
    </dgm:pt>
    <dgm:pt modelId="{4A983771-B27E-459F-B8F3-5DAE20C461E4}" type="pres">
      <dgm:prSet presAssocID="{A59F86CA-C710-4DFD-AFBC-B1E919735697}" presName="bgRect" presStyleLbl="alignNode1" presStyleIdx="1" presStyleCnt="3"/>
      <dgm:spPr/>
    </dgm:pt>
    <dgm:pt modelId="{FA0C32A2-350B-41CE-B6A0-704D4EC0E6E0}" type="pres">
      <dgm:prSet presAssocID="{563EEAA1-E4BE-4700-B802-68A89190A390}" presName="sibTransNodeRect" presStyleLbl="alignNode1" presStyleIdx="1" presStyleCnt="3">
        <dgm:presLayoutVars>
          <dgm:chMax val="0"/>
          <dgm:bulletEnabled val="1"/>
        </dgm:presLayoutVars>
      </dgm:prSet>
      <dgm:spPr/>
    </dgm:pt>
    <dgm:pt modelId="{3B8867EC-22A8-40B2-924E-527B2F8CCFFB}" type="pres">
      <dgm:prSet presAssocID="{A59F86CA-C710-4DFD-AFBC-B1E919735697}" presName="nodeRect" presStyleLbl="alignNode1" presStyleIdx="1" presStyleCnt="3">
        <dgm:presLayoutVars>
          <dgm:bulletEnabled val="1"/>
        </dgm:presLayoutVars>
      </dgm:prSet>
      <dgm:spPr/>
    </dgm:pt>
    <dgm:pt modelId="{FFC25FC0-699E-407A-9E4F-1494F4B68055}" type="pres">
      <dgm:prSet presAssocID="{563EEAA1-E4BE-4700-B802-68A89190A390}" presName="sibTrans" presStyleCnt="0"/>
      <dgm:spPr/>
    </dgm:pt>
    <dgm:pt modelId="{E480A2E1-4C80-4FE1-B690-CBCBF7992B67}" type="pres">
      <dgm:prSet presAssocID="{87330527-F1B2-4205-B7C0-43EABB2092ED}" presName="compositeNode" presStyleCnt="0">
        <dgm:presLayoutVars>
          <dgm:bulletEnabled val="1"/>
        </dgm:presLayoutVars>
      </dgm:prSet>
      <dgm:spPr/>
    </dgm:pt>
    <dgm:pt modelId="{0476BAD0-90B4-4AFE-9EBC-130228A0B234}" type="pres">
      <dgm:prSet presAssocID="{87330527-F1B2-4205-B7C0-43EABB2092ED}" presName="bgRect" presStyleLbl="alignNode1" presStyleIdx="2" presStyleCnt="3"/>
      <dgm:spPr/>
    </dgm:pt>
    <dgm:pt modelId="{38BA470D-E878-48F0-A129-451F756ED0A0}" type="pres">
      <dgm:prSet presAssocID="{3A398722-91EA-4199-B6AB-396523BA6536}" presName="sibTransNodeRect" presStyleLbl="alignNode1" presStyleIdx="2" presStyleCnt="3">
        <dgm:presLayoutVars>
          <dgm:chMax val="0"/>
          <dgm:bulletEnabled val="1"/>
        </dgm:presLayoutVars>
      </dgm:prSet>
      <dgm:spPr/>
    </dgm:pt>
    <dgm:pt modelId="{61CDC674-E281-4724-B747-0619690A890F}" type="pres">
      <dgm:prSet presAssocID="{87330527-F1B2-4205-B7C0-43EABB2092ED}" presName="nodeRect" presStyleLbl="alignNode1" presStyleIdx="2" presStyleCnt="3">
        <dgm:presLayoutVars>
          <dgm:bulletEnabled val="1"/>
        </dgm:presLayoutVars>
      </dgm:prSet>
      <dgm:spPr/>
    </dgm:pt>
  </dgm:ptLst>
  <dgm:cxnLst>
    <dgm:cxn modelId="{E823510E-1973-41DD-9F71-F1E52E4C102B}" type="presOf" srcId="{87330527-F1B2-4205-B7C0-43EABB2092ED}" destId="{0476BAD0-90B4-4AFE-9EBC-130228A0B234}" srcOrd="0" destOrd="0" presId="urn:microsoft.com/office/officeart/2016/7/layout/LinearBlockProcessNumbered"/>
    <dgm:cxn modelId="{E88E5A0F-FD06-4A3A-9425-C9D038B594DF}" srcId="{04A5DE3E-728B-49FF-B371-40F82B835748}" destId="{A59F86CA-C710-4DFD-AFBC-B1E919735697}" srcOrd="1" destOrd="0" parTransId="{D8C95B43-56E0-4F01-9667-7FC87D57087B}" sibTransId="{563EEAA1-E4BE-4700-B802-68A89190A390}"/>
    <dgm:cxn modelId="{B139AA18-BD8E-4083-9825-8149241BBE55}" type="presOf" srcId="{A59F86CA-C710-4DFD-AFBC-B1E919735697}" destId="{3B8867EC-22A8-40B2-924E-527B2F8CCFFB}" srcOrd="1" destOrd="0" presId="urn:microsoft.com/office/officeart/2016/7/layout/LinearBlockProcessNumbered"/>
    <dgm:cxn modelId="{3D2C2976-F653-4ABE-88C0-3BDD68C51AA5}" type="presOf" srcId="{7A392D69-E1B5-471D-8387-3305BBFE00DB}" destId="{6B707B19-30E2-4181-8FD1-42924120C47C}" srcOrd="0" destOrd="0" presId="urn:microsoft.com/office/officeart/2016/7/layout/LinearBlockProcessNumbered"/>
    <dgm:cxn modelId="{911CB77E-627B-49CA-94F4-36C6587DB9F3}" srcId="{04A5DE3E-728B-49FF-B371-40F82B835748}" destId="{87330527-F1B2-4205-B7C0-43EABB2092ED}" srcOrd="2" destOrd="0" parTransId="{AFE6D814-64DC-457D-8B20-25E7E6E3C94E}" sibTransId="{3A398722-91EA-4199-B6AB-396523BA6536}"/>
    <dgm:cxn modelId="{5364F188-49C7-4766-B4E3-DABDA5434FBF}" type="presOf" srcId="{3A398722-91EA-4199-B6AB-396523BA6536}" destId="{38BA470D-E878-48F0-A129-451F756ED0A0}" srcOrd="0" destOrd="0" presId="urn:microsoft.com/office/officeart/2016/7/layout/LinearBlockProcessNumbered"/>
    <dgm:cxn modelId="{87D44F89-48DD-4229-A008-CA7FEBC5F0EB}" srcId="{04A5DE3E-728B-49FF-B371-40F82B835748}" destId="{7A392D69-E1B5-471D-8387-3305BBFE00DB}" srcOrd="0" destOrd="0" parTransId="{577DFA40-7625-4B30-8FCC-ED2E416DE2C8}" sibTransId="{A4D189A0-4F5D-490C-A74E-E13BDDCAFF29}"/>
    <dgm:cxn modelId="{5DA07FBD-8D68-4887-B5D4-5B85517D39C1}" type="presOf" srcId="{A4D189A0-4F5D-490C-A74E-E13BDDCAFF29}" destId="{93607890-6290-43D9-8339-137CEFF6F28B}" srcOrd="0" destOrd="0" presId="urn:microsoft.com/office/officeart/2016/7/layout/LinearBlockProcessNumbered"/>
    <dgm:cxn modelId="{008D56C1-76D8-4105-B9B3-33C8FE3275D0}" type="presOf" srcId="{87330527-F1B2-4205-B7C0-43EABB2092ED}" destId="{61CDC674-E281-4724-B747-0619690A890F}" srcOrd="1" destOrd="0" presId="urn:microsoft.com/office/officeart/2016/7/layout/LinearBlockProcessNumbered"/>
    <dgm:cxn modelId="{10DA27C7-A2FF-41CE-9749-09B3243EABC2}" type="presOf" srcId="{A59F86CA-C710-4DFD-AFBC-B1E919735697}" destId="{4A983771-B27E-459F-B8F3-5DAE20C461E4}" srcOrd="0" destOrd="0" presId="urn:microsoft.com/office/officeart/2016/7/layout/LinearBlockProcessNumbered"/>
    <dgm:cxn modelId="{0FC7F4CF-F093-4994-8D8D-DA54E44FFED6}" type="presOf" srcId="{04A5DE3E-728B-49FF-B371-40F82B835748}" destId="{867E58A8-4C73-4EB1-A05D-B4475CEFBB71}" srcOrd="0" destOrd="0" presId="urn:microsoft.com/office/officeart/2016/7/layout/LinearBlockProcessNumbered"/>
    <dgm:cxn modelId="{97BB5EF9-DE80-4440-B35C-D8D0E0EEB9EB}" type="presOf" srcId="{7A392D69-E1B5-471D-8387-3305BBFE00DB}" destId="{779688B2-587D-4C41-9BCE-3168D4AE65E8}" srcOrd="1" destOrd="0" presId="urn:microsoft.com/office/officeart/2016/7/layout/LinearBlockProcessNumbered"/>
    <dgm:cxn modelId="{CC5D17FE-7FD1-4711-8D97-FCFB456C7EEC}" type="presOf" srcId="{563EEAA1-E4BE-4700-B802-68A89190A390}" destId="{FA0C32A2-350B-41CE-B6A0-704D4EC0E6E0}" srcOrd="0" destOrd="0" presId="urn:microsoft.com/office/officeart/2016/7/layout/LinearBlockProcessNumbered"/>
    <dgm:cxn modelId="{98010CE0-10CD-4198-9F59-644094361A96}" type="presParOf" srcId="{867E58A8-4C73-4EB1-A05D-B4475CEFBB71}" destId="{A6AC5A66-9B6B-4F9E-B6AB-F178115E3C98}" srcOrd="0" destOrd="0" presId="urn:microsoft.com/office/officeart/2016/7/layout/LinearBlockProcessNumbered"/>
    <dgm:cxn modelId="{C57E8566-5681-4C9A-B5F7-6D4013038FFB}" type="presParOf" srcId="{A6AC5A66-9B6B-4F9E-B6AB-F178115E3C98}" destId="{6B707B19-30E2-4181-8FD1-42924120C47C}" srcOrd="0" destOrd="0" presId="urn:microsoft.com/office/officeart/2016/7/layout/LinearBlockProcessNumbered"/>
    <dgm:cxn modelId="{15104796-EA94-4309-ACF4-1B32D4DC9851}" type="presParOf" srcId="{A6AC5A66-9B6B-4F9E-B6AB-F178115E3C98}" destId="{93607890-6290-43D9-8339-137CEFF6F28B}" srcOrd="1" destOrd="0" presId="urn:microsoft.com/office/officeart/2016/7/layout/LinearBlockProcessNumbered"/>
    <dgm:cxn modelId="{A31D9506-5867-4341-8717-F770D9F36E91}" type="presParOf" srcId="{A6AC5A66-9B6B-4F9E-B6AB-F178115E3C98}" destId="{779688B2-587D-4C41-9BCE-3168D4AE65E8}" srcOrd="2" destOrd="0" presId="urn:microsoft.com/office/officeart/2016/7/layout/LinearBlockProcessNumbered"/>
    <dgm:cxn modelId="{A5E85724-5C0D-4C8E-9F38-62821775A3CC}" type="presParOf" srcId="{867E58A8-4C73-4EB1-A05D-B4475CEFBB71}" destId="{5C121008-4CFE-415C-A763-20CB48537691}" srcOrd="1" destOrd="0" presId="urn:microsoft.com/office/officeart/2016/7/layout/LinearBlockProcessNumbered"/>
    <dgm:cxn modelId="{F3645935-2102-4628-AF89-D7320D061EEE}" type="presParOf" srcId="{867E58A8-4C73-4EB1-A05D-B4475CEFBB71}" destId="{97ABA202-456D-4E3D-B88C-8046C315AB01}" srcOrd="2" destOrd="0" presId="urn:microsoft.com/office/officeart/2016/7/layout/LinearBlockProcessNumbered"/>
    <dgm:cxn modelId="{049CEF78-E994-4AB6-873A-2309332E6D36}" type="presParOf" srcId="{97ABA202-456D-4E3D-B88C-8046C315AB01}" destId="{4A983771-B27E-459F-B8F3-5DAE20C461E4}" srcOrd="0" destOrd="0" presId="urn:microsoft.com/office/officeart/2016/7/layout/LinearBlockProcessNumbered"/>
    <dgm:cxn modelId="{9CA33FE0-018C-4D25-A8EB-ED6B023F2A55}" type="presParOf" srcId="{97ABA202-456D-4E3D-B88C-8046C315AB01}" destId="{FA0C32A2-350B-41CE-B6A0-704D4EC0E6E0}" srcOrd="1" destOrd="0" presId="urn:microsoft.com/office/officeart/2016/7/layout/LinearBlockProcessNumbered"/>
    <dgm:cxn modelId="{AE733347-5037-4FD0-A8DF-688B5CBB990E}" type="presParOf" srcId="{97ABA202-456D-4E3D-B88C-8046C315AB01}" destId="{3B8867EC-22A8-40B2-924E-527B2F8CCFFB}" srcOrd="2" destOrd="0" presId="urn:microsoft.com/office/officeart/2016/7/layout/LinearBlockProcessNumbered"/>
    <dgm:cxn modelId="{E31FD09D-7B72-498B-8847-091FD030EFE4}" type="presParOf" srcId="{867E58A8-4C73-4EB1-A05D-B4475CEFBB71}" destId="{FFC25FC0-699E-407A-9E4F-1494F4B68055}" srcOrd="3" destOrd="0" presId="urn:microsoft.com/office/officeart/2016/7/layout/LinearBlockProcessNumbered"/>
    <dgm:cxn modelId="{96C4ADA1-5DB0-44AB-86D4-6FC023C13851}" type="presParOf" srcId="{867E58A8-4C73-4EB1-A05D-B4475CEFBB71}" destId="{E480A2E1-4C80-4FE1-B690-CBCBF7992B67}" srcOrd="4" destOrd="0" presId="urn:microsoft.com/office/officeart/2016/7/layout/LinearBlockProcessNumbered"/>
    <dgm:cxn modelId="{9C666916-89EB-43DD-870E-3CC3113DE2BB}" type="presParOf" srcId="{E480A2E1-4C80-4FE1-B690-CBCBF7992B67}" destId="{0476BAD0-90B4-4AFE-9EBC-130228A0B234}" srcOrd="0" destOrd="0" presId="urn:microsoft.com/office/officeart/2016/7/layout/LinearBlockProcessNumbered"/>
    <dgm:cxn modelId="{C5608B0E-5CCD-4E27-ACC9-B603420E0429}" type="presParOf" srcId="{E480A2E1-4C80-4FE1-B690-CBCBF7992B67}" destId="{38BA470D-E878-48F0-A129-451F756ED0A0}" srcOrd="1" destOrd="0" presId="urn:microsoft.com/office/officeart/2016/7/layout/LinearBlockProcessNumbered"/>
    <dgm:cxn modelId="{41B1482D-B17F-4CAB-B03D-0776FDA9A10E}" type="presParOf" srcId="{E480A2E1-4C80-4FE1-B690-CBCBF7992B67}" destId="{61CDC674-E281-4724-B747-0619690A890F}"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75739D-08A6-4912-934E-6EE91884E6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B979C27-1958-4F13-ADAE-A26F39ADC3B5}">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Define:</a:t>
          </a:r>
          <a:r>
            <a:rPr lang="en-US" sz="2200" dirty="0">
              <a:latin typeface="Open Sans" panose="020B0606030504020204" pitchFamily="34" charset="0"/>
              <a:ea typeface="Open Sans" panose="020B0606030504020204" pitchFamily="34" charset="0"/>
              <a:cs typeface="Open Sans" panose="020B0606030504020204" pitchFamily="34" charset="0"/>
            </a:rPr>
            <a:t>  What are biases? What types of bias exist?</a:t>
          </a:r>
        </a:p>
      </dgm:t>
    </dgm:pt>
    <dgm:pt modelId="{FFDDEB01-DACE-4D14-A643-1DD5049DD54F}" type="parTrans" cxnId="{F7478A0A-8BA8-4FFD-99E9-E0CAD0858776}">
      <dgm:prSet/>
      <dgm:spPr/>
      <dgm:t>
        <a:bodyPr/>
        <a:lstStyle/>
        <a:p>
          <a:endParaRPr lang="en-US"/>
        </a:p>
      </dgm:t>
    </dgm:pt>
    <dgm:pt modelId="{11955FF1-C351-48A5-94EC-D0A104BE542A}" type="sibTrans" cxnId="{F7478A0A-8BA8-4FFD-99E9-E0CAD0858776}">
      <dgm:prSet/>
      <dgm:spPr/>
      <dgm:t>
        <a:bodyPr/>
        <a:lstStyle/>
        <a:p>
          <a:endParaRPr lang="en-US"/>
        </a:p>
      </dgm:t>
    </dgm:pt>
    <dgm:pt modelId="{68A4AB29-967F-4D4B-8063-8EFCB5600F00}">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Recognize: </a:t>
          </a:r>
          <a:r>
            <a:rPr lang="en-US" sz="2200" dirty="0">
              <a:latin typeface="Open Sans" panose="020B0606030504020204" pitchFamily="34" charset="0"/>
              <a:ea typeface="Open Sans" panose="020B0606030504020204" pitchFamily="34" charset="0"/>
              <a:cs typeface="Open Sans" panose="020B0606030504020204" pitchFamily="34" charset="0"/>
            </a:rPr>
            <a:t>Where do my biases come from? How do they influence my actions and the actions of groups I identify with?</a:t>
          </a:r>
        </a:p>
      </dgm:t>
    </dgm:pt>
    <dgm:pt modelId="{02C6EE37-0F65-484C-9EA5-F071F2299430}" type="parTrans" cxnId="{A085A5D5-27FB-4855-AFAD-0AC2326E93A9}">
      <dgm:prSet/>
      <dgm:spPr/>
      <dgm:t>
        <a:bodyPr/>
        <a:lstStyle/>
        <a:p>
          <a:endParaRPr lang="en-US"/>
        </a:p>
      </dgm:t>
    </dgm:pt>
    <dgm:pt modelId="{C7A71C4D-8ED1-4257-821B-77A7821599A3}" type="sibTrans" cxnId="{A085A5D5-27FB-4855-AFAD-0AC2326E93A9}">
      <dgm:prSet/>
      <dgm:spPr/>
      <dgm:t>
        <a:bodyPr/>
        <a:lstStyle/>
        <a:p>
          <a:endParaRPr lang="en-US"/>
        </a:p>
      </dgm:t>
    </dgm:pt>
    <dgm:pt modelId="{DC0A0B45-AC1A-4BB1-8A27-D044AD907F08}">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Overcome:</a:t>
          </a:r>
          <a:r>
            <a:rPr lang="en-US" sz="2200" dirty="0">
              <a:latin typeface="Open Sans" panose="020B0606030504020204" pitchFamily="34" charset="0"/>
              <a:ea typeface="Open Sans" panose="020B0606030504020204" pitchFamily="34" charset="0"/>
              <a:cs typeface="Open Sans" panose="020B0606030504020204" pitchFamily="34" charset="0"/>
            </a:rPr>
            <a:t> What can we do about them?  Individually? As Interviewers?</a:t>
          </a:r>
        </a:p>
      </dgm:t>
    </dgm:pt>
    <dgm:pt modelId="{2EDE67A0-9C16-46A9-8092-24137D8A2A48}" type="parTrans" cxnId="{D7F50AE3-352B-43FD-A034-1F9475B6BC95}">
      <dgm:prSet/>
      <dgm:spPr/>
      <dgm:t>
        <a:bodyPr/>
        <a:lstStyle/>
        <a:p>
          <a:endParaRPr lang="en-US"/>
        </a:p>
      </dgm:t>
    </dgm:pt>
    <dgm:pt modelId="{A9C5F60B-B20F-48FC-8E0D-E22AA1A5C4B0}" type="sibTrans" cxnId="{D7F50AE3-352B-43FD-A034-1F9475B6BC95}">
      <dgm:prSet/>
      <dgm:spPr/>
      <dgm:t>
        <a:bodyPr/>
        <a:lstStyle/>
        <a:p>
          <a:endParaRPr lang="en-US"/>
        </a:p>
      </dgm:t>
    </dgm:pt>
    <dgm:pt modelId="{B58F0837-65F8-492B-A888-1D60A5C7069D}" type="pres">
      <dgm:prSet presAssocID="{4575739D-08A6-4912-934E-6EE91884E6CD}" presName="root" presStyleCnt="0">
        <dgm:presLayoutVars>
          <dgm:dir/>
          <dgm:resizeHandles val="exact"/>
        </dgm:presLayoutVars>
      </dgm:prSet>
      <dgm:spPr/>
    </dgm:pt>
    <dgm:pt modelId="{B1C23B52-7560-449F-B1C5-D986477F4EE7}" type="pres">
      <dgm:prSet presAssocID="{CB979C27-1958-4F13-ADAE-A26F39ADC3B5}" presName="compNode" presStyleCnt="0"/>
      <dgm:spPr/>
    </dgm:pt>
    <dgm:pt modelId="{C5194780-B1A5-4F88-94D6-85ECC08A0E53}" type="pres">
      <dgm:prSet presAssocID="{CB979C27-1958-4F13-ADAE-A26F39ADC3B5}" presName="bgRect" presStyleLbl="bgShp" presStyleIdx="0" presStyleCnt="3"/>
      <dgm:spPr>
        <a:solidFill>
          <a:srgbClr val="082544"/>
        </a:solidFill>
        <a:ln>
          <a:noFill/>
        </a:ln>
      </dgm:spPr>
    </dgm:pt>
    <dgm:pt modelId="{DE15A020-9009-468B-B8AF-424F95A1171D}" type="pres">
      <dgm:prSet presAssocID="{CB979C27-1958-4F13-ADAE-A26F39ADC3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DF7A4A4-B3C0-450B-B065-291978CAC2BE}" type="pres">
      <dgm:prSet presAssocID="{CB979C27-1958-4F13-ADAE-A26F39ADC3B5}" presName="spaceRect" presStyleCnt="0"/>
      <dgm:spPr/>
    </dgm:pt>
    <dgm:pt modelId="{83487668-3DB0-486E-B3E6-ECFDB1F2BAD7}" type="pres">
      <dgm:prSet presAssocID="{CB979C27-1958-4F13-ADAE-A26F39ADC3B5}" presName="parTx" presStyleLbl="revTx" presStyleIdx="0" presStyleCnt="3">
        <dgm:presLayoutVars>
          <dgm:chMax val="0"/>
          <dgm:chPref val="0"/>
        </dgm:presLayoutVars>
      </dgm:prSet>
      <dgm:spPr/>
    </dgm:pt>
    <dgm:pt modelId="{DD201200-7E0F-4474-964E-0B493C2C95E3}" type="pres">
      <dgm:prSet presAssocID="{11955FF1-C351-48A5-94EC-D0A104BE542A}" presName="sibTrans" presStyleCnt="0"/>
      <dgm:spPr/>
    </dgm:pt>
    <dgm:pt modelId="{2F589F32-17BF-476B-9282-964D6B4D5377}" type="pres">
      <dgm:prSet presAssocID="{68A4AB29-967F-4D4B-8063-8EFCB5600F00}" presName="compNode" presStyleCnt="0"/>
      <dgm:spPr/>
    </dgm:pt>
    <dgm:pt modelId="{2828CC0C-2D3D-47DC-9DFA-BE8755B84D81}" type="pres">
      <dgm:prSet presAssocID="{68A4AB29-967F-4D4B-8063-8EFCB5600F00}" presName="bgRect" presStyleLbl="bgShp" presStyleIdx="1" presStyleCnt="3"/>
      <dgm:spPr>
        <a:solidFill>
          <a:srgbClr val="082544"/>
        </a:solidFill>
        <a:ln>
          <a:noFill/>
        </a:ln>
      </dgm:spPr>
    </dgm:pt>
    <dgm:pt modelId="{2369FABB-6103-432C-8509-649246B2B40F}" type="pres">
      <dgm:prSet presAssocID="{68A4AB29-967F-4D4B-8063-8EFCB5600F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6FA450A1-D8BF-4B21-9A87-968396C8929F}" type="pres">
      <dgm:prSet presAssocID="{68A4AB29-967F-4D4B-8063-8EFCB5600F00}" presName="spaceRect" presStyleCnt="0"/>
      <dgm:spPr/>
    </dgm:pt>
    <dgm:pt modelId="{93B25ACB-E6B1-4DC8-B8C7-A98D06659259}" type="pres">
      <dgm:prSet presAssocID="{68A4AB29-967F-4D4B-8063-8EFCB5600F00}" presName="parTx" presStyleLbl="revTx" presStyleIdx="1" presStyleCnt="3">
        <dgm:presLayoutVars>
          <dgm:chMax val="0"/>
          <dgm:chPref val="0"/>
        </dgm:presLayoutVars>
      </dgm:prSet>
      <dgm:spPr/>
    </dgm:pt>
    <dgm:pt modelId="{81199B41-E499-415B-A281-8E41F01D9D4A}" type="pres">
      <dgm:prSet presAssocID="{C7A71C4D-8ED1-4257-821B-77A7821599A3}" presName="sibTrans" presStyleCnt="0"/>
      <dgm:spPr/>
    </dgm:pt>
    <dgm:pt modelId="{A1A2CFCB-CE38-48BB-A2B9-51C00AC81FA9}" type="pres">
      <dgm:prSet presAssocID="{DC0A0B45-AC1A-4BB1-8A27-D044AD907F08}" presName="compNode" presStyleCnt="0"/>
      <dgm:spPr/>
    </dgm:pt>
    <dgm:pt modelId="{BB14AEF8-B725-42B8-990A-CA7AA48FF201}" type="pres">
      <dgm:prSet presAssocID="{DC0A0B45-AC1A-4BB1-8A27-D044AD907F08}" presName="bgRect" presStyleLbl="bgShp" presStyleIdx="2" presStyleCnt="3"/>
      <dgm:spPr>
        <a:solidFill>
          <a:srgbClr val="082544"/>
        </a:solidFill>
        <a:ln>
          <a:noFill/>
        </a:ln>
      </dgm:spPr>
    </dgm:pt>
    <dgm:pt modelId="{C3BB6946-34FC-4525-8197-BCB7A78B5BB1}" type="pres">
      <dgm:prSet presAssocID="{DC0A0B45-AC1A-4BB1-8A27-D044AD907F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atre"/>
        </a:ext>
      </dgm:extLst>
    </dgm:pt>
    <dgm:pt modelId="{A3A215D4-9C29-4616-946E-79DC673A6C16}" type="pres">
      <dgm:prSet presAssocID="{DC0A0B45-AC1A-4BB1-8A27-D044AD907F08}" presName="spaceRect" presStyleCnt="0"/>
      <dgm:spPr/>
    </dgm:pt>
    <dgm:pt modelId="{F56269BA-FE0A-4658-938D-ED950692F448}" type="pres">
      <dgm:prSet presAssocID="{DC0A0B45-AC1A-4BB1-8A27-D044AD907F08}" presName="parTx" presStyleLbl="revTx" presStyleIdx="2" presStyleCnt="3">
        <dgm:presLayoutVars>
          <dgm:chMax val="0"/>
          <dgm:chPref val="0"/>
        </dgm:presLayoutVars>
      </dgm:prSet>
      <dgm:spPr/>
    </dgm:pt>
  </dgm:ptLst>
  <dgm:cxnLst>
    <dgm:cxn modelId="{8D7EB309-51B6-4905-87A7-F4FC1FDC80A9}" type="presOf" srcId="{4575739D-08A6-4912-934E-6EE91884E6CD}" destId="{B58F0837-65F8-492B-A888-1D60A5C7069D}" srcOrd="0" destOrd="0" presId="urn:microsoft.com/office/officeart/2018/2/layout/IconVerticalSolidList"/>
    <dgm:cxn modelId="{F7478A0A-8BA8-4FFD-99E9-E0CAD0858776}" srcId="{4575739D-08A6-4912-934E-6EE91884E6CD}" destId="{CB979C27-1958-4F13-ADAE-A26F39ADC3B5}" srcOrd="0" destOrd="0" parTransId="{FFDDEB01-DACE-4D14-A643-1DD5049DD54F}" sibTransId="{11955FF1-C351-48A5-94EC-D0A104BE542A}"/>
    <dgm:cxn modelId="{EB685962-FB3D-4B10-85D6-89821AD2CFA9}" type="presOf" srcId="{CB979C27-1958-4F13-ADAE-A26F39ADC3B5}" destId="{83487668-3DB0-486E-B3E6-ECFDB1F2BAD7}" srcOrd="0" destOrd="0" presId="urn:microsoft.com/office/officeart/2018/2/layout/IconVerticalSolidList"/>
    <dgm:cxn modelId="{2FE93D7F-D71D-408F-8294-2B3552A719A3}" type="presOf" srcId="{DC0A0B45-AC1A-4BB1-8A27-D044AD907F08}" destId="{F56269BA-FE0A-4658-938D-ED950692F448}" srcOrd="0" destOrd="0" presId="urn:microsoft.com/office/officeart/2018/2/layout/IconVerticalSolidList"/>
    <dgm:cxn modelId="{56C61D8D-B30F-452C-AC11-706918B5E9A6}" type="presOf" srcId="{68A4AB29-967F-4D4B-8063-8EFCB5600F00}" destId="{93B25ACB-E6B1-4DC8-B8C7-A98D06659259}" srcOrd="0" destOrd="0" presId="urn:microsoft.com/office/officeart/2018/2/layout/IconVerticalSolidList"/>
    <dgm:cxn modelId="{A085A5D5-27FB-4855-AFAD-0AC2326E93A9}" srcId="{4575739D-08A6-4912-934E-6EE91884E6CD}" destId="{68A4AB29-967F-4D4B-8063-8EFCB5600F00}" srcOrd="1" destOrd="0" parTransId="{02C6EE37-0F65-484C-9EA5-F071F2299430}" sibTransId="{C7A71C4D-8ED1-4257-821B-77A7821599A3}"/>
    <dgm:cxn modelId="{D7F50AE3-352B-43FD-A034-1F9475B6BC95}" srcId="{4575739D-08A6-4912-934E-6EE91884E6CD}" destId="{DC0A0B45-AC1A-4BB1-8A27-D044AD907F08}" srcOrd="2" destOrd="0" parTransId="{2EDE67A0-9C16-46A9-8092-24137D8A2A48}" sibTransId="{A9C5F60B-B20F-48FC-8E0D-E22AA1A5C4B0}"/>
    <dgm:cxn modelId="{57C076A9-C3B5-4653-8558-626F64F519C0}" type="presParOf" srcId="{B58F0837-65F8-492B-A888-1D60A5C7069D}" destId="{B1C23B52-7560-449F-B1C5-D986477F4EE7}" srcOrd="0" destOrd="0" presId="urn:microsoft.com/office/officeart/2018/2/layout/IconVerticalSolidList"/>
    <dgm:cxn modelId="{36084E6C-2D7D-41D7-981B-C92C6C39F501}" type="presParOf" srcId="{B1C23B52-7560-449F-B1C5-D986477F4EE7}" destId="{C5194780-B1A5-4F88-94D6-85ECC08A0E53}" srcOrd="0" destOrd="0" presId="urn:microsoft.com/office/officeart/2018/2/layout/IconVerticalSolidList"/>
    <dgm:cxn modelId="{F5F036FF-71AA-4957-9852-A85E3B524534}" type="presParOf" srcId="{B1C23B52-7560-449F-B1C5-D986477F4EE7}" destId="{DE15A020-9009-468B-B8AF-424F95A1171D}" srcOrd="1" destOrd="0" presId="urn:microsoft.com/office/officeart/2018/2/layout/IconVerticalSolidList"/>
    <dgm:cxn modelId="{8E6E84CE-9D09-416B-9A5D-491171554383}" type="presParOf" srcId="{B1C23B52-7560-449F-B1C5-D986477F4EE7}" destId="{2DF7A4A4-B3C0-450B-B065-291978CAC2BE}" srcOrd="2" destOrd="0" presId="urn:microsoft.com/office/officeart/2018/2/layout/IconVerticalSolidList"/>
    <dgm:cxn modelId="{7DE41A12-76E1-46BE-931D-A73A68AD5539}" type="presParOf" srcId="{B1C23B52-7560-449F-B1C5-D986477F4EE7}" destId="{83487668-3DB0-486E-B3E6-ECFDB1F2BAD7}" srcOrd="3" destOrd="0" presId="urn:microsoft.com/office/officeart/2018/2/layout/IconVerticalSolidList"/>
    <dgm:cxn modelId="{58B96378-180D-4368-941C-8CCECD26C471}" type="presParOf" srcId="{B58F0837-65F8-492B-A888-1D60A5C7069D}" destId="{DD201200-7E0F-4474-964E-0B493C2C95E3}" srcOrd="1" destOrd="0" presId="urn:microsoft.com/office/officeart/2018/2/layout/IconVerticalSolidList"/>
    <dgm:cxn modelId="{6A8283EB-D096-459C-889F-0A207DBB730B}" type="presParOf" srcId="{B58F0837-65F8-492B-A888-1D60A5C7069D}" destId="{2F589F32-17BF-476B-9282-964D6B4D5377}" srcOrd="2" destOrd="0" presId="urn:microsoft.com/office/officeart/2018/2/layout/IconVerticalSolidList"/>
    <dgm:cxn modelId="{66D964CE-80BB-46DC-AA96-5EABB3E7F2DB}" type="presParOf" srcId="{2F589F32-17BF-476B-9282-964D6B4D5377}" destId="{2828CC0C-2D3D-47DC-9DFA-BE8755B84D81}" srcOrd="0" destOrd="0" presId="urn:microsoft.com/office/officeart/2018/2/layout/IconVerticalSolidList"/>
    <dgm:cxn modelId="{10923790-4CD8-43FE-8C6E-4D5574E18F2A}" type="presParOf" srcId="{2F589F32-17BF-476B-9282-964D6B4D5377}" destId="{2369FABB-6103-432C-8509-649246B2B40F}" srcOrd="1" destOrd="0" presId="urn:microsoft.com/office/officeart/2018/2/layout/IconVerticalSolidList"/>
    <dgm:cxn modelId="{9A307045-90E3-473E-B332-1ECD027F7C1D}" type="presParOf" srcId="{2F589F32-17BF-476B-9282-964D6B4D5377}" destId="{6FA450A1-D8BF-4B21-9A87-968396C8929F}" srcOrd="2" destOrd="0" presId="urn:microsoft.com/office/officeart/2018/2/layout/IconVerticalSolidList"/>
    <dgm:cxn modelId="{3895517C-E838-4183-A8E5-B7C43B4D8741}" type="presParOf" srcId="{2F589F32-17BF-476B-9282-964D6B4D5377}" destId="{93B25ACB-E6B1-4DC8-B8C7-A98D06659259}" srcOrd="3" destOrd="0" presId="urn:microsoft.com/office/officeart/2018/2/layout/IconVerticalSolidList"/>
    <dgm:cxn modelId="{5A39954A-757A-4217-A55F-17C27E2F2904}" type="presParOf" srcId="{B58F0837-65F8-492B-A888-1D60A5C7069D}" destId="{81199B41-E499-415B-A281-8E41F01D9D4A}" srcOrd="3" destOrd="0" presId="urn:microsoft.com/office/officeart/2018/2/layout/IconVerticalSolidList"/>
    <dgm:cxn modelId="{E898B7B1-7CB0-4DDE-BCDE-3C88D9B573FD}" type="presParOf" srcId="{B58F0837-65F8-492B-A888-1D60A5C7069D}" destId="{A1A2CFCB-CE38-48BB-A2B9-51C00AC81FA9}" srcOrd="4" destOrd="0" presId="urn:microsoft.com/office/officeart/2018/2/layout/IconVerticalSolidList"/>
    <dgm:cxn modelId="{DFD65864-3A6C-4EC2-8397-EBDAA53E43FB}" type="presParOf" srcId="{A1A2CFCB-CE38-48BB-A2B9-51C00AC81FA9}" destId="{BB14AEF8-B725-42B8-990A-CA7AA48FF201}" srcOrd="0" destOrd="0" presId="urn:microsoft.com/office/officeart/2018/2/layout/IconVerticalSolidList"/>
    <dgm:cxn modelId="{FCA5BFA9-909A-4EC0-984B-0A127B9F0A06}" type="presParOf" srcId="{A1A2CFCB-CE38-48BB-A2B9-51C00AC81FA9}" destId="{C3BB6946-34FC-4525-8197-BCB7A78B5BB1}" srcOrd="1" destOrd="0" presId="urn:microsoft.com/office/officeart/2018/2/layout/IconVerticalSolidList"/>
    <dgm:cxn modelId="{B25E0ED2-564A-49D3-A621-FB5310A2D5D8}" type="presParOf" srcId="{A1A2CFCB-CE38-48BB-A2B9-51C00AC81FA9}" destId="{A3A215D4-9C29-4616-946E-79DC673A6C16}" srcOrd="2" destOrd="0" presId="urn:microsoft.com/office/officeart/2018/2/layout/IconVerticalSolidList"/>
    <dgm:cxn modelId="{37BD0C23-135B-4C64-8250-3DC1F1596F6A}" type="presParOf" srcId="{A1A2CFCB-CE38-48BB-A2B9-51C00AC81FA9}" destId="{F56269BA-FE0A-4658-938D-ED950692F4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02D997-6D93-4BF3-836A-D7AEDB5932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E17155-B743-45D3-9238-EF27996516F5}">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Form of Selective Perception</a:t>
          </a:r>
        </a:p>
      </dgm:t>
    </dgm:pt>
    <dgm:pt modelId="{4B6E86B4-B2F5-47DD-9EF4-ABC6D183FAC5}" type="parTrans" cxnId="{E2D8F23D-32E7-491F-A1BF-028CE9DDB2EF}">
      <dgm:prSet/>
      <dgm:spPr/>
      <dgm:t>
        <a:bodyPr/>
        <a:lstStyle/>
        <a:p>
          <a:endParaRPr lang="en-US"/>
        </a:p>
      </dgm:t>
    </dgm:pt>
    <dgm:pt modelId="{86961C02-DDAE-4A99-B0BA-B4C21B695096}" type="sibTrans" cxnId="{E2D8F23D-32E7-491F-A1BF-028CE9DDB2EF}">
      <dgm:prSet/>
      <dgm:spPr/>
      <dgm:t>
        <a:bodyPr/>
        <a:lstStyle/>
        <a:p>
          <a:endParaRPr lang="en-US"/>
        </a:p>
      </dgm:t>
    </dgm:pt>
    <dgm:pt modelId="{A092B52D-668B-4C6E-B6F2-2AC04F3BCB88}">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See things from our own personal perspective </a:t>
          </a:r>
        </a:p>
      </dgm:t>
    </dgm:pt>
    <dgm:pt modelId="{FC80E14F-D77C-47E1-887E-2785D4125EE8}" type="parTrans" cxnId="{4D07A278-0FF6-4FC1-9805-B21C8015C831}">
      <dgm:prSet/>
      <dgm:spPr/>
      <dgm:t>
        <a:bodyPr/>
        <a:lstStyle/>
        <a:p>
          <a:endParaRPr lang="en-US"/>
        </a:p>
      </dgm:t>
    </dgm:pt>
    <dgm:pt modelId="{8886B547-A62C-4CFD-B90C-5AB61A0B7873}" type="sibTrans" cxnId="{4D07A278-0FF6-4FC1-9805-B21C8015C831}">
      <dgm:prSet/>
      <dgm:spPr/>
      <dgm:t>
        <a:bodyPr/>
        <a:lstStyle/>
        <a:p>
          <a:endParaRPr lang="en-US"/>
        </a:p>
      </dgm:t>
    </dgm:pt>
    <dgm:pt modelId="{A2CC4F90-6966-4E3A-ABBC-17C13EBE399F}">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Organize and interpret events/information based on this perception </a:t>
          </a:r>
        </a:p>
      </dgm:t>
    </dgm:pt>
    <dgm:pt modelId="{451FE9DC-83B2-485F-A219-417ED81C4B00}" type="parTrans" cxnId="{FF264E2D-D0CC-4219-B21C-87AEAAF21AA6}">
      <dgm:prSet/>
      <dgm:spPr/>
      <dgm:t>
        <a:bodyPr/>
        <a:lstStyle/>
        <a:p>
          <a:endParaRPr lang="en-US"/>
        </a:p>
      </dgm:t>
    </dgm:pt>
    <dgm:pt modelId="{C634AB9B-5F2E-4E81-8543-7F3CAF333BB6}" type="sibTrans" cxnId="{FF264E2D-D0CC-4219-B21C-87AEAAF21AA6}">
      <dgm:prSet/>
      <dgm:spPr/>
      <dgm:t>
        <a:bodyPr/>
        <a:lstStyle/>
        <a:p>
          <a:endParaRPr lang="en-US"/>
        </a:p>
      </dgm:t>
    </dgm:pt>
    <dgm:pt modelId="{96FB6D4B-5E00-4041-8879-38E57FC80857}">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Influences what we pay attention to and the problems we identify, and the alternatives we develop or consider. </a:t>
          </a:r>
        </a:p>
      </dgm:t>
    </dgm:pt>
    <dgm:pt modelId="{8570CFCB-594F-4C2B-A08B-0A9BC01003CD}" type="parTrans" cxnId="{150F6F1F-3C9F-4C95-BE02-3CBF4757E854}">
      <dgm:prSet/>
      <dgm:spPr/>
      <dgm:t>
        <a:bodyPr/>
        <a:lstStyle/>
        <a:p>
          <a:endParaRPr lang="en-US"/>
        </a:p>
      </dgm:t>
    </dgm:pt>
    <dgm:pt modelId="{F298F114-0997-4208-AEB3-A1F4A00BCFEC}" type="sibTrans" cxnId="{150F6F1F-3C9F-4C95-BE02-3CBF4757E854}">
      <dgm:prSet/>
      <dgm:spPr/>
      <dgm:t>
        <a:bodyPr/>
        <a:lstStyle/>
        <a:p>
          <a:endParaRPr lang="en-US"/>
        </a:p>
      </dgm:t>
    </dgm:pt>
    <dgm:pt modelId="{0A5FBE07-04B7-4348-8840-54573512C115}" type="pres">
      <dgm:prSet presAssocID="{6E02D997-6D93-4BF3-836A-D7AEDB5932E0}" presName="root" presStyleCnt="0">
        <dgm:presLayoutVars>
          <dgm:dir/>
          <dgm:resizeHandles val="exact"/>
        </dgm:presLayoutVars>
      </dgm:prSet>
      <dgm:spPr/>
    </dgm:pt>
    <dgm:pt modelId="{3090197F-93E1-477A-B902-993C5A4C5F92}" type="pres">
      <dgm:prSet presAssocID="{63E17155-B743-45D3-9238-EF27996516F5}" presName="compNode" presStyleCnt="0"/>
      <dgm:spPr/>
    </dgm:pt>
    <dgm:pt modelId="{6B583B64-666A-4455-8B18-3A74F79FF822}" type="pres">
      <dgm:prSet presAssocID="{63E17155-B743-45D3-9238-EF27996516F5}" presName="bgRect" presStyleLbl="bgShp" presStyleIdx="0" presStyleCnt="4"/>
      <dgm:spPr/>
    </dgm:pt>
    <dgm:pt modelId="{2111265A-D657-4D26-A1EF-7B7EA3F5A5BF}" type="pres">
      <dgm:prSet presAssocID="{63E17155-B743-45D3-9238-EF27996516F5}" presName="iconRect" presStyleLbl="node1" presStyleIdx="0" presStyleCnt="4" custScaleX="143797" custScaleY="14379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42C9F608-A9A0-4E7A-A74C-51FF35399BC3}" type="pres">
      <dgm:prSet presAssocID="{63E17155-B743-45D3-9238-EF27996516F5}" presName="spaceRect" presStyleCnt="0"/>
      <dgm:spPr/>
    </dgm:pt>
    <dgm:pt modelId="{6228AEC3-F5D7-4A55-8952-0E69EBDE48E6}" type="pres">
      <dgm:prSet presAssocID="{63E17155-B743-45D3-9238-EF27996516F5}" presName="parTx" presStyleLbl="revTx" presStyleIdx="0" presStyleCnt="4" custScaleY="130938">
        <dgm:presLayoutVars>
          <dgm:chMax val="0"/>
          <dgm:chPref val="0"/>
        </dgm:presLayoutVars>
      </dgm:prSet>
      <dgm:spPr/>
    </dgm:pt>
    <dgm:pt modelId="{D4F741F9-DC33-4CAA-80D8-7498ED97901A}" type="pres">
      <dgm:prSet presAssocID="{86961C02-DDAE-4A99-B0BA-B4C21B695096}" presName="sibTrans" presStyleCnt="0"/>
      <dgm:spPr/>
    </dgm:pt>
    <dgm:pt modelId="{BF9EB877-4B8A-4F26-A2BD-F93B521CF636}" type="pres">
      <dgm:prSet presAssocID="{A092B52D-668B-4C6E-B6F2-2AC04F3BCB88}" presName="compNode" presStyleCnt="0"/>
      <dgm:spPr/>
    </dgm:pt>
    <dgm:pt modelId="{ACAAFB8F-9A70-4058-9D78-6462BF87B59F}" type="pres">
      <dgm:prSet presAssocID="{A092B52D-668B-4C6E-B6F2-2AC04F3BCB88}" presName="bgRect" presStyleLbl="bgShp" presStyleIdx="1" presStyleCnt="4"/>
      <dgm:spPr/>
    </dgm:pt>
    <dgm:pt modelId="{26FFAC28-B486-4C6B-AFCE-C02D2BA5D96D}" type="pres">
      <dgm:prSet presAssocID="{A092B52D-668B-4C6E-B6F2-2AC04F3BCB88}" presName="iconRect" presStyleLbl="node1" presStyleIdx="1" presStyleCnt="4" custScaleX="143797" custScaleY="14379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AABF1F4-3F9C-4359-A480-3BF843519D84}" type="pres">
      <dgm:prSet presAssocID="{A092B52D-668B-4C6E-B6F2-2AC04F3BCB88}" presName="spaceRect" presStyleCnt="0"/>
      <dgm:spPr/>
    </dgm:pt>
    <dgm:pt modelId="{7ACE824C-6930-49E5-BA49-15D75F1CB952}" type="pres">
      <dgm:prSet presAssocID="{A092B52D-668B-4C6E-B6F2-2AC04F3BCB88}" presName="parTx" presStyleLbl="revTx" presStyleIdx="1" presStyleCnt="4" custScaleY="99030">
        <dgm:presLayoutVars>
          <dgm:chMax val="0"/>
          <dgm:chPref val="0"/>
        </dgm:presLayoutVars>
      </dgm:prSet>
      <dgm:spPr/>
    </dgm:pt>
    <dgm:pt modelId="{0D6A3DCC-80D8-4F6B-B5E3-192E7CFC0E15}" type="pres">
      <dgm:prSet presAssocID="{8886B547-A62C-4CFD-B90C-5AB61A0B7873}" presName="sibTrans" presStyleCnt="0"/>
      <dgm:spPr/>
    </dgm:pt>
    <dgm:pt modelId="{A92D25E4-6BE5-4923-A447-1F41A476DBC5}" type="pres">
      <dgm:prSet presAssocID="{A2CC4F90-6966-4E3A-ABBC-17C13EBE399F}" presName="compNode" presStyleCnt="0"/>
      <dgm:spPr/>
    </dgm:pt>
    <dgm:pt modelId="{A21045ED-0B84-420E-BA7A-A2F24160F9DA}" type="pres">
      <dgm:prSet presAssocID="{A2CC4F90-6966-4E3A-ABBC-17C13EBE399F}" presName="bgRect" presStyleLbl="bgShp" presStyleIdx="2" presStyleCnt="4"/>
      <dgm:spPr/>
    </dgm:pt>
    <dgm:pt modelId="{60C62D13-03F6-489D-B547-537D6C79D335}" type="pres">
      <dgm:prSet presAssocID="{A2CC4F90-6966-4E3A-ABBC-17C13EBE399F}" presName="iconRect" presStyleLbl="node1" presStyleIdx="2" presStyleCnt="4" custScaleX="139439" custScaleY="14379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a:ext>
      </dgm:extLst>
    </dgm:pt>
    <dgm:pt modelId="{60E8E6CD-FD01-4CBC-A084-4C7987191E77}" type="pres">
      <dgm:prSet presAssocID="{A2CC4F90-6966-4E3A-ABBC-17C13EBE399F}" presName="spaceRect" presStyleCnt="0"/>
      <dgm:spPr/>
    </dgm:pt>
    <dgm:pt modelId="{2F775317-7187-4973-99AA-74681C086616}" type="pres">
      <dgm:prSet presAssocID="{A2CC4F90-6966-4E3A-ABBC-17C13EBE399F}" presName="parTx" presStyleLbl="revTx" presStyleIdx="2" presStyleCnt="4">
        <dgm:presLayoutVars>
          <dgm:chMax val="0"/>
          <dgm:chPref val="0"/>
        </dgm:presLayoutVars>
      </dgm:prSet>
      <dgm:spPr/>
    </dgm:pt>
    <dgm:pt modelId="{2EAB8CEB-5FB8-4308-85CA-E2E724228C1F}" type="pres">
      <dgm:prSet presAssocID="{C634AB9B-5F2E-4E81-8543-7F3CAF333BB6}" presName="sibTrans" presStyleCnt="0"/>
      <dgm:spPr/>
    </dgm:pt>
    <dgm:pt modelId="{6712EFEA-D409-4914-AB51-ACF8898FBDAF}" type="pres">
      <dgm:prSet presAssocID="{96FB6D4B-5E00-4041-8879-38E57FC80857}" presName="compNode" presStyleCnt="0"/>
      <dgm:spPr/>
    </dgm:pt>
    <dgm:pt modelId="{CD4C2F67-B75A-416D-8266-A51712EEDFF7}" type="pres">
      <dgm:prSet presAssocID="{96FB6D4B-5E00-4041-8879-38E57FC80857}" presName="bgRect" presStyleLbl="bgShp" presStyleIdx="3" presStyleCnt="4" custScaleY="185664"/>
      <dgm:spPr/>
    </dgm:pt>
    <dgm:pt modelId="{8AEF1405-B891-482B-AE8E-E83A2CABFAB6}" type="pres">
      <dgm:prSet presAssocID="{96FB6D4B-5E00-4041-8879-38E57FC80857}" presName="iconRect" presStyleLbl="node1" presStyleIdx="3" presStyleCnt="4" custScaleX="143797" custScaleY="14379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1A929C15-9EBA-429B-9B91-56026D65CB6B}" type="pres">
      <dgm:prSet presAssocID="{96FB6D4B-5E00-4041-8879-38E57FC80857}" presName="spaceRect" presStyleCnt="0"/>
      <dgm:spPr/>
    </dgm:pt>
    <dgm:pt modelId="{A0922139-195C-4531-A7FA-8AE94EAA799C}" type="pres">
      <dgm:prSet presAssocID="{96FB6D4B-5E00-4041-8879-38E57FC80857}" presName="parTx" presStyleLbl="revTx" presStyleIdx="3" presStyleCnt="4">
        <dgm:presLayoutVars>
          <dgm:chMax val="0"/>
          <dgm:chPref val="0"/>
        </dgm:presLayoutVars>
      </dgm:prSet>
      <dgm:spPr/>
    </dgm:pt>
  </dgm:ptLst>
  <dgm:cxnLst>
    <dgm:cxn modelId="{150F6F1F-3C9F-4C95-BE02-3CBF4757E854}" srcId="{6E02D997-6D93-4BF3-836A-D7AEDB5932E0}" destId="{96FB6D4B-5E00-4041-8879-38E57FC80857}" srcOrd="3" destOrd="0" parTransId="{8570CFCB-594F-4C2B-A08B-0A9BC01003CD}" sibTransId="{F298F114-0997-4208-AEB3-A1F4A00BCFEC}"/>
    <dgm:cxn modelId="{FF264E2D-D0CC-4219-B21C-87AEAAF21AA6}" srcId="{6E02D997-6D93-4BF3-836A-D7AEDB5932E0}" destId="{A2CC4F90-6966-4E3A-ABBC-17C13EBE399F}" srcOrd="2" destOrd="0" parTransId="{451FE9DC-83B2-485F-A219-417ED81C4B00}" sibTransId="{C634AB9B-5F2E-4E81-8543-7F3CAF333BB6}"/>
    <dgm:cxn modelId="{265EB63A-9B41-4A1C-888D-3489EA6B5951}" type="presOf" srcId="{96FB6D4B-5E00-4041-8879-38E57FC80857}" destId="{A0922139-195C-4531-A7FA-8AE94EAA799C}" srcOrd="0" destOrd="0" presId="urn:microsoft.com/office/officeart/2018/2/layout/IconVerticalSolidList"/>
    <dgm:cxn modelId="{3D04CB3A-E8E8-45AE-BA49-53A50F1E21CC}" type="presOf" srcId="{A092B52D-668B-4C6E-B6F2-2AC04F3BCB88}" destId="{7ACE824C-6930-49E5-BA49-15D75F1CB952}" srcOrd="0" destOrd="0" presId="urn:microsoft.com/office/officeart/2018/2/layout/IconVerticalSolidList"/>
    <dgm:cxn modelId="{E2D8F23D-32E7-491F-A1BF-028CE9DDB2EF}" srcId="{6E02D997-6D93-4BF3-836A-D7AEDB5932E0}" destId="{63E17155-B743-45D3-9238-EF27996516F5}" srcOrd="0" destOrd="0" parTransId="{4B6E86B4-B2F5-47DD-9EF4-ABC6D183FAC5}" sibTransId="{86961C02-DDAE-4A99-B0BA-B4C21B695096}"/>
    <dgm:cxn modelId="{4D07A278-0FF6-4FC1-9805-B21C8015C831}" srcId="{6E02D997-6D93-4BF3-836A-D7AEDB5932E0}" destId="{A092B52D-668B-4C6E-B6F2-2AC04F3BCB88}" srcOrd="1" destOrd="0" parTransId="{FC80E14F-D77C-47E1-887E-2785D4125EE8}" sibTransId="{8886B547-A62C-4CFD-B90C-5AB61A0B7873}"/>
    <dgm:cxn modelId="{EA2EFC9F-C8C8-4A8F-B560-A79E17D438B4}" type="presOf" srcId="{6E02D997-6D93-4BF3-836A-D7AEDB5932E0}" destId="{0A5FBE07-04B7-4348-8840-54573512C115}" srcOrd="0" destOrd="0" presId="urn:microsoft.com/office/officeart/2018/2/layout/IconVerticalSolidList"/>
    <dgm:cxn modelId="{B83EC7ED-51C2-431C-B296-C60B933551E4}" type="presOf" srcId="{A2CC4F90-6966-4E3A-ABBC-17C13EBE399F}" destId="{2F775317-7187-4973-99AA-74681C086616}" srcOrd="0" destOrd="0" presId="urn:microsoft.com/office/officeart/2018/2/layout/IconVerticalSolidList"/>
    <dgm:cxn modelId="{1A2D31FB-ED23-48BA-B00A-F6F331F083F0}" type="presOf" srcId="{63E17155-B743-45D3-9238-EF27996516F5}" destId="{6228AEC3-F5D7-4A55-8952-0E69EBDE48E6}" srcOrd="0" destOrd="0" presId="urn:microsoft.com/office/officeart/2018/2/layout/IconVerticalSolidList"/>
    <dgm:cxn modelId="{57F2F3D9-303D-45D8-B3F4-CBA5575B556A}" type="presParOf" srcId="{0A5FBE07-04B7-4348-8840-54573512C115}" destId="{3090197F-93E1-477A-B902-993C5A4C5F92}" srcOrd="0" destOrd="0" presId="urn:microsoft.com/office/officeart/2018/2/layout/IconVerticalSolidList"/>
    <dgm:cxn modelId="{FF86A220-5A68-4AC8-9AAA-780BE44FC62B}" type="presParOf" srcId="{3090197F-93E1-477A-B902-993C5A4C5F92}" destId="{6B583B64-666A-4455-8B18-3A74F79FF822}" srcOrd="0" destOrd="0" presId="urn:microsoft.com/office/officeart/2018/2/layout/IconVerticalSolidList"/>
    <dgm:cxn modelId="{A0A195D6-9D11-4D24-B4D0-860AE3ABACBA}" type="presParOf" srcId="{3090197F-93E1-477A-B902-993C5A4C5F92}" destId="{2111265A-D657-4D26-A1EF-7B7EA3F5A5BF}" srcOrd="1" destOrd="0" presId="urn:microsoft.com/office/officeart/2018/2/layout/IconVerticalSolidList"/>
    <dgm:cxn modelId="{E2944E41-8E56-44FD-ABF5-7D388F39463A}" type="presParOf" srcId="{3090197F-93E1-477A-B902-993C5A4C5F92}" destId="{42C9F608-A9A0-4E7A-A74C-51FF35399BC3}" srcOrd="2" destOrd="0" presId="urn:microsoft.com/office/officeart/2018/2/layout/IconVerticalSolidList"/>
    <dgm:cxn modelId="{183FA0F1-04F8-4557-B942-1A772D6D5C90}" type="presParOf" srcId="{3090197F-93E1-477A-B902-993C5A4C5F92}" destId="{6228AEC3-F5D7-4A55-8952-0E69EBDE48E6}" srcOrd="3" destOrd="0" presId="urn:microsoft.com/office/officeart/2018/2/layout/IconVerticalSolidList"/>
    <dgm:cxn modelId="{B4D9A1E9-8373-4EEA-AA4A-EB3D2C2D363C}" type="presParOf" srcId="{0A5FBE07-04B7-4348-8840-54573512C115}" destId="{D4F741F9-DC33-4CAA-80D8-7498ED97901A}" srcOrd="1" destOrd="0" presId="urn:microsoft.com/office/officeart/2018/2/layout/IconVerticalSolidList"/>
    <dgm:cxn modelId="{BD898F87-4915-436D-A6EC-4658E1D854E7}" type="presParOf" srcId="{0A5FBE07-04B7-4348-8840-54573512C115}" destId="{BF9EB877-4B8A-4F26-A2BD-F93B521CF636}" srcOrd="2" destOrd="0" presId="urn:microsoft.com/office/officeart/2018/2/layout/IconVerticalSolidList"/>
    <dgm:cxn modelId="{41D42D24-38D5-4EBE-AEBF-8C0EF9A86194}" type="presParOf" srcId="{BF9EB877-4B8A-4F26-A2BD-F93B521CF636}" destId="{ACAAFB8F-9A70-4058-9D78-6462BF87B59F}" srcOrd="0" destOrd="0" presId="urn:microsoft.com/office/officeart/2018/2/layout/IconVerticalSolidList"/>
    <dgm:cxn modelId="{34EB4B5F-E6C8-4B55-9F01-AC385373330F}" type="presParOf" srcId="{BF9EB877-4B8A-4F26-A2BD-F93B521CF636}" destId="{26FFAC28-B486-4C6B-AFCE-C02D2BA5D96D}" srcOrd="1" destOrd="0" presId="urn:microsoft.com/office/officeart/2018/2/layout/IconVerticalSolidList"/>
    <dgm:cxn modelId="{4097D794-772E-49E2-BD56-E1786F9BCB9D}" type="presParOf" srcId="{BF9EB877-4B8A-4F26-A2BD-F93B521CF636}" destId="{9AABF1F4-3F9C-4359-A480-3BF843519D84}" srcOrd="2" destOrd="0" presId="urn:microsoft.com/office/officeart/2018/2/layout/IconVerticalSolidList"/>
    <dgm:cxn modelId="{EA65C519-C224-465C-B28C-1BD23E3C4051}" type="presParOf" srcId="{BF9EB877-4B8A-4F26-A2BD-F93B521CF636}" destId="{7ACE824C-6930-49E5-BA49-15D75F1CB952}" srcOrd="3" destOrd="0" presId="urn:microsoft.com/office/officeart/2018/2/layout/IconVerticalSolidList"/>
    <dgm:cxn modelId="{F7141356-B615-4858-8141-153DE52FA909}" type="presParOf" srcId="{0A5FBE07-04B7-4348-8840-54573512C115}" destId="{0D6A3DCC-80D8-4F6B-B5E3-192E7CFC0E15}" srcOrd="3" destOrd="0" presId="urn:microsoft.com/office/officeart/2018/2/layout/IconVerticalSolidList"/>
    <dgm:cxn modelId="{8E1ADBBF-72D4-4679-9CB0-FA90CA7AA668}" type="presParOf" srcId="{0A5FBE07-04B7-4348-8840-54573512C115}" destId="{A92D25E4-6BE5-4923-A447-1F41A476DBC5}" srcOrd="4" destOrd="0" presId="urn:microsoft.com/office/officeart/2018/2/layout/IconVerticalSolidList"/>
    <dgm:cxn modelId="{43E8020B-EEA3-4582-8EA5-8F72EEA0A9DB}" type="presParOf" srcId="{A92D25E4-6BE5-4923-A447-1F41A476DBC5}" destId="{A21045ED-0B84-420E-BA7A-A2F24160F9DA}" srcOrd="0" destOrd="0" presId="urn:microsoft.com/office/officeart/2018/2/layout/IconVerticalSolidList"/>
    <dgm:cxn modelId="{63272D7D-2E02-41C7-908A-65066374CBED}" type="presParOf" srcId="{A92D25E4-6BE5-4923-A447-1F41A476DBC5}" destId="{60C62D13-03F6-489D-B547-537D6C79D335}" srcOrd="1" destOrd="0" presId="urn:microsoft.com/office/officeart/2018/2/layout/IconVerticalSolidList"/>
    <dgm:cxn modelId="{56E50C4A-7EAF-4908-817F-4438C481569D}" type="presParOf" srcId="{A92D25E4-6BE5-4923-A447-1F41A476DBC5}" destId="{60E8E6CD-FD01-4CBC-A084-4C7987191E77}" srcOrd="2" destOrd="0" presId="urn:microsoft.com/office/officeart/2018/2/layout/IconVerticalSolidList"/>
    <dgm:cxn modelId="{F0413E22-F3A5-4EDB-B6FF-84C8B493278E}" type="presParOf" srcId="{A92D25E4-6BE5-4923-A447-1F41A476DBC5}" destId="{2F775317-7187-4973-99AA-74681C086616}" srcOrd="3" destOrd="0" presId="urn:microsoft.com/office/officeart/2018/2/layout/IconVerticalSolidList"/>
    <dgm:cxn modelId="{B7EBD112-4B10-46C1-A7F8-313B4DC6C6C3}" type="presParOf" srcId="{0A5FBE07-04B7-4348-8840-54573512C115}" destId="{2EAB8CEB-5FB8-4308-85CA-E2E724228C1F}" srcOrd="5" destOrd="0" presId="urn:microsoft.com/office/officeart/2018/2/layout/IconVerticalSolidList"/>
    <dgm:cxn modelId="{47DFA30D-5920-455E-BFAA-5B01F151A1B4}" type="presParOf" srcId="{0A5FBE07-04B7-4348-8840-54573512C115}" destId="{6712EFEA-D409-4914-AB51-ACF8898FBDAF}" srcOrd="6" destOrd="0" presId="urn:microsoft.com/office/officeart/2018/2/layout/IconVerticalSolidList"/>
    <dgm:cxn modelId="{769007EB-B583-4AEB-8A52-84063F19FA15}" type="presParOf" srcId="{6712EFEA-D409-4914-AB51-ACF8898FBDAF}" destId="{CD4C2F67-B75A-416D-8266-A51712EEDFF7}" srcOrd="0" destOrd="0" presId="urn:microsoft.com/office/officeart/2018/2/layout/IconVerticalSolidList"/>
    <dgm:cxn modelId="{3D3AF5ED-1023-444D-91BD-DAE4B5460DC4}" type="presParOf" srcId="{6712EFEA-D409-4914-AB51-ACF8898FBDAF}" destId="{8AEF1405-B891-482B-AE8E-E83A2CABFAB6}" srcOrd="1" destOrd="0" presId="urn:microsoft.com/office/officeart/2018/2/layout/IconVerticalSolidList"/>
    <dgm:cxn modelId="{4AEAFF6B-D60C-4134-A138-9402E3BDD548}" type="presParOf" srcId="{6712EFEA-D409-4914-AB51-ACF8898FBDAF}" destId="{1A929C15-9EBA-429B-9B91-56026D65CB6B}" srcOrd="2" destOrd="0" presId="urn:microsoft.com/office/officeart/2018/2/layout/IconVerticalSolidList"/>
    <dgm:cxn modelId="{D34FE3F8-DB9E-451E-B649-88CB590FFBD5}" type="presParOf" srcId="{6712EFEA-D409-4914-AB51-ACF8898FBDAF}" destId="{A0922139-195C-4531-A7FA-8AE94EAA79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06D4E9-2810-4788-B4FB-98E1B3F5DF8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AFF99027-87AB-4208-B9F6-D6873CD20E3E}">
      <dgm:prSet custT="1"/>
      <dgm:spPr/>
      <dgm:t>
        <a:bodyPr/>
        <a:lstStyle/>
        <a:p>
          <a:r>
            <a:rPr lang="en-US" sz="1600" b="0" i="0" baseline="0" dirty="0">
              <a:latin typeface="Open Sans" panose="020B0606030504020204" pitchFamily="34" charset="0"/>
              <a:ea typeface="Open Sans" panose="020B0606030504020204" pitchFamily="34" charset="0"/>
              <a:cs typeface="Open Sans" panose="020B0606030504020204" pitchFamily="34" charset="0"/>
            </a:rPr>
            <a:t>Bias of Investigator</a:t>
          </a:r>
          <a:endParaRPr lang="en-US" sz="1600" dirty="0">
            <a:latin typeface="Open Sans" panose="020B0606030504020204" pitchFamily="34" charset="0"/>
            <a:ea typeface="Open Sans" panose="020B0606030504020204" pitchFamily="34" charset="0"/>
            <a:cs typeface="Open Sans" panose="020B0606030504020204" pitchFamily="34" charset="0"/>
          </a:endParaRPr>
        </a:p>
      </dgm:t>
    </dgm:pt>
    <dgm:pt modelId="{C9DFCC07-6025-4F35-B630-C7328D84BA97}" type="parTrans" cxnId="{61354A07-3316-4557-87D8-24651D43E88B}">
      <dgm:prSet/>
      <dgm:spPr/>
      <dgm:t>
        <a:bodyPr/>
        <a:lstStyle/>
        <a:p>
          <a:endParaRPr lang="en-US"/>
        </a:p>
      </dgm:t>
    </dgm:pt>
    <dgm:pt modelId="{2FDCBFD1-5FE1-4DD0-B07F-C9A247D72314}" type="sibTrans" cxnId="{61354A07-3316-4557-87D8-24651D43E88B}">
      <dgm:prSet/>
      <dgm:spPr/>
      <dgm:t>
        <a:bodyPr/>
        <a:lstStyle/>
        <a:p>
          <a:endParaRPr lang="en-US"/>
        </a:p>
      </dgm:t>
    </dgm:pt>
    <dgm:pt modelId="{B1D743AF-B910-4C25-87E9-3E0B8513BE6B}">
      <dgm:prSet custT="1"/>
      <dgm:spPr/>
      <dgm: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Bias of the Interviewee</a:t>
          </a:r>
        </a:p>
      </dgm:t>
    </dgm:pt>
    <dgm:pt modelId="{94B395EA-FAEE-4CE9-86EF-FDB57BDD1177}" type="parTrans" cxnId="{AE427868-FFB1-413F-A721-241E2DC84C2E}">
      <dgm:prSet/>
      <dgm:spPr/>
      <dgm:t>
        <a:bodyPr/>
        <a:lstStyle/>
        <a:p>
          <a:endParaRPr lang="en-US"/>
        </a:p>
      </dgm:t>
    </dgm:pt>
    <dgm:pt modelId="{344B8D5C-4B86-4166-A2A8-F120E3038478}" type="sibTrans" cxnId="{AE427868-FFB1-413F-A721-241E2DC84C2E}">
      <dgm:prSet/>
      <dgm:spPr/>
      <dgm:t>
        <a:bodyPr/>
        <a:lstStyle/>
        <a:p>
          <a:endParaRPr lang="en-US"/>
        </a:p>
      </dgm:t>
    </dgm:pt>
    <dgm:pt modelId="{F6C81244-CD08-4528-B5D2-1E79FD6173BB}">
      <dgm:prSet custT="1"/>
      <dgm:spPr/>
      <dgm:t>
        <a:bodyPr/>
        <a:lstStyle/>
        <a:p>
          <a:r>
            <a:rPr lang="en-US" sz="1600" b="0" i="0" baseline="0" dirty="0">
              <a:latin typeface="Open Sans" panose="020B0606030504020204" pitchFamily="34" charset="0"/>
              <a:ea typeface="Open Sans" panose="020B0606030504020204" pitchFamily="34" charset="0"/>
              <a:cs typeface="Open Sans" panose="020B0606030504020204" pitchFamily="34" charset="0"/>
            </a:rPr>
            <a:t>Bias during a Live Hearing</a:t>
          </a:r>
          <a:endParaRPr lang="en-US" sz="1600" dirty="0">
            <a:latin typeface="Open Sans" panose="020B0606030504020204" pitchFamily="34" charset="0"/>
            <a:ea typeface="Open Sans" panose="020B0606030504020204" pitchFamily="34" charset="0"/>
            <a:cs typeface="Open Sans" panose="020B0606030504020204" pitchFamily="34" charset="0"/>
          </a:endParaRPr>
        </a:p>
      </dgm:t>
    </dgm:pt>
    <dgm:pt modelId="{422CF82A-E879-4DAE-B0D2-0D4A1DDD0867}" type="parTrans" cxnId="{A1FC0BAA-86BD-48B4-B150-D2DC0BA70580}">
      <dgm:prSet/>
      <dgm:spPr/>
      <dgm:t>
        <a:bodyPr/>
        <a:lstStyle/>
        <a:p>
          <a:endParaRPr lang="en-US"/>
        </a:p>
      </dgm:t>
    </dgm:pt>
    <dgm:pt modelId="{014BBF05-16C5-4FCD-9519-AF3330103CAD}" type="sibTrans" cxnId="{A1FC0BAA-86BD-48B4-B150-D2DC0BA70580}">
      <dgm:prSet/>
      <dgm:spPr/>
      <dgm:t>
        <a:bodyPr/>
        <a:lstStyle/>
        <a:p>
          <a:endParaRPr lang="en-US"/>
        </a:p>
      </dgm:t>
    </dgm:pt>
    <dgm:pt modelId="{D02A73AF-B259-4EFB-93C5-10D0AAD525BE}">
      <dgm:prSet custT="1"/>
      <dgm:spPr/>
      <dgm: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Bias of the Title IX Coordinator/ Process</a:t>
          </a:r>
        </a:p>
      </dgm:t>
    </dgm:pt>
    <dgm:pt modelId="{7BE6E157-74DA-4649-92F0-9D3D05355F74}" type="parTrans" cxnId="{58FA42F1-A2A1-4B54-806A-C231BC5C9126}">
      <dgm:prSet/>
      <dgm:spPr/>
      <dgm:t>
        <a:bodyPr/>
        <a:lstStyle/>
        <a:p>
          <a:endParaRPr lang="en-US"/>
        </a:p>
      </dgm:t>
    </dgm:pt>
    <dgm:pt modelId="{1F70859D-FD4D-4961-A1E4-D5EE2B5B7A5C}" type="sibTrans" cxnId="{58FA42F1-A2A1-4B54-806A-C231BC5C9126}">
      <dgm:prSet/>
      <dgm:spPr/>
      <dgm:t>
        <a:bodyPr/>
        <a:lstStyle/>
        <a:p>
          <a:endParaRPr lang="en-US"/>
        </a:p>
      </dgm:t>
    </dgm:pt>
    <dgm:pt modelId="{FD1F2A71-0BD3-4C02-9389-F1C4EDB65B6D}" type="pres">
      <dgm:prSet presAssocID="{AC06D4E9-2810-4788-B4FB-98E1B3F5DF8C}" presName="linear" presStyleCnt="0">
        <dgm:presLayoutVars>
          <dgm:dir/>
          <dgm:animLvl val="lvl"/>
          <dgm:resizeHandles val="exact"/>
        </dgm:presLayoutVars>
      </dgm:prSet>
      <dgm:spPr/>
    </dgm:pt>
    <dgm:pt modelId="{37D2791F-25CD-49E9-80A2-7330048D7A3D}" type="pres">
      <dgm:prSet presAssocID="{AFF99027-87AB-4208-B9F6-D6873CD20E3E}" presName="parentLin" presStyleCnt="0"/>
      <dgm:spPr/>
    </dgm:pt>
    <dgm:pt modelId="{ABE0B396-75B3-44FA-AC08-D79481D4F559}" type="pres">
      <dgm:prSet presAssocID="{AFF99027-87AB-4208-B9F6-D6873CD20E3E}" presName="parentLeftMargin" presStyleLbl="node1" presStyleIdx="0" presStyleCnt="4"/>
      <dgm:spPr/>
    </dgm:pt>
    <dgm:pt modelId="{3FB94765-A4B7-4684-894C-CDE82D4B6D43}" type="pres">
      <dgm:prSet presAssocID="{AFF99027-87AB-4208-B9F6-D6873CD20E3E}" presName="parentText" presStyleLbl="node1" presStyleIdx="0" presStyleCnt="4">
        <dgm:presLayoutVars>
          <dgm:chMax val="0"/>
          <dgm:bulletEnabled val="1"/>
        </dgm:presLayoutVars>
      </dgm:prSet>
      <dgm:spPr/>
    </dgm:pt>
    <dgm:pt modelId="{6E3D8C37-4FD3-43BE-9E13-17F6F8AA7D74}" type="pres">
      <dgm:prSet presAssocID="{AFF99027-87AB-4208-B9F6-D6873CD20E3E}" presName="negativeSpace" presStyleCnt="0"/>
      <dgm:spPr/>
    </dgm:pt>
    <dgm:pt modelId="{BE64A6A0-03EF-4A25-A125-EB3FCC517B2A}" type="pres">
      <dgm:prSet presAssocID="{AFF99027-87AB-4208-B9F6-D6873CD20E3E}" presName="childText" presStyleLbl="conFgAcc1" presStyleIdx="0" presStyleCnt="4">
        <dgm:presLayoutVars>
          <dgm:bulletEnabled val="1"/>
        </dgm:presLayoutVars>
      </dgm:prSet>
      <dgm:spPr/>
    </dgm:pt>
    <dgm:pt modelId="{52DB11C2-A9DB-4CAE-8079-855DE3DF2BF7}" type="pres">
      <dgm:prSet presAssocID="{2FDCBFD1-5FE1-4DD0-B07F-C9A247D72314}" presName="spaceBetweenRectangles" presStyleCnt="0"/>
      <dgm:spPr/>
    </dgm:pt>
    <dgm:pt modelId="{4EBEA343-DA47-43F1-9EE3-AA712A8842EE}" type="pres">
      <dgm:prSet presAssocID="{B1D743AF-B910-4C25-87E9-3E0B8513BE6B}" presName="parentLin" presStyleCnt="0"/>
      <dgm:spPr/>
    </dgm:pt>
    <dgm:pt modelId="{1BB0AA07-FE9B-4197-9E57-AD85D80A15BE}" type="pres">
      <dgm:prSet presAssocID="{B1D743AF-B910-4C25-87E9-3E0B8513BE6B}" presName="parentLeftMargin" presStyleLbl="node1" presStyleIdx="0" presStyleCnt="4"/>
      <dgm:spPr/>
    </dgm:pt>
    <dgm:pt modelId="{8A1389EB-FB69-483D-A079-12292DC051CF}" type="pres">
      <dgm:prSet presAssocID="{B1D743AF-B910-4C25-87E9-3E0B8513BE6B}" presName="parentText" presStyleLbl="node1" presStyleIdx="1" presStyleCnt="4">
        <dgm:presLayoutVars>
          <dgm:chMax val="0"/>
          <dgm:bulletEnabled val="1"/>
        </dgm:presLayoutVars>
      </dgm:prSet>
      <dgm:spPr/>
    </dgm:pt>
    <dgm:pt modelId="{DA8161AC-1437-47F2-BD5B-81D44607F332}" type="pres">
      <dgm:prSet presAssocID="{B1D743AF-B910-4C25-87E9-3E0B8513BE6B}" presName="negativeSpace" presStyleCnt="0"/>
      <dgm:spPr/>
    </dgm:pt>
    <dgm:pt modelId="{734C89BE-5A5A-4362-99FA-E760953AC73B}" type="pres">
      <dgm:prSet presAssocID="{B1D743AF-B910-4C25-87E9-3E0B8513BE6B}" presName="childText" presStyleLbl="conFgAcc1" presStyleIdx="1" presStyleCnt="4">
        <dgm:presLayoutVars>
          <dgm:bulletEnabled val="1"/>
        </dgm:presLayoutVars>
      </dgm:prSet>
      <dgm:spPr/>
    </dgm:pt>
    <dgm:pt modelId="{9C8AA6CD-826F-4283-9344-CCE05F251110}" type="pres">
      <dgm:prSet presAssocID="{344B8D5C-4B86-4166-A2A8-F120E3038478}" presName="spaceBetweenRectangles" presStyleCnt="0"/>
      <dgm:spPr/>
    </dgm:pt>
    <dgm:pt modelId="{272CFB99-76F1-481D-8776-F353A5C8475A}" type="pres">
      <dgm:prSet presAssocID="{F6C81244-CD08-4528-B5D2-1E79FD6173BB}" presName="parentLin" presStyleCnt="0"/>
      <dgm:spPr/>
    </dgm:pt>
    <dgm:pt modelId="{4465B7FB-5E73-41E4-B190-60797AD099ED}" type="pres">
      <dgm:prSet presAssocID="{F6C81244-CD08-4528-B5D2-1E79FD6173BB}" presName="parentLeftMargin" presStyleLbl="node1" presStyleIdx="1" presStyleCnt="4"/>
      <dgm:spPr/>
    </dgm:pt>
    <dgm:pt modelId="{B70FE1B7-976D-4468-881B-BF537B67990A}" type="pres">
      <dgm:prSet presAssocID="{F6C81244-CD08-4528-B5D2-1E79FD6173BB}" presName="parentText" presStyleLbl="node1" presStyleIdx="2" presStyleCnt="4">
        <dgm:presLayoutVars>
          <dgm:chMax val="0"/>
          <dgm:bulletEnabled val="1"/>
        </dgm:presLayoutVars>
      </dgm:prSet>
      <dgm:spPr/>
    </dgm:pt>
    <dgm:pt modelId="{533F419E-60C8-41E1-BAE9-892EA7AD29AD}" type="pres">
      <dgm:prSet presAssocID="{F6C81244-CD08-4528-B5D2-1E79FD6173BB}" presName="negativeSpace" presStyleCnt="0"/>
      <dgm:spPr/>
    </dgm:pt>
    <dgm:pt modelId="{32E7AAB3-82C1-48DD-A6BA-2ED025084231}" type="pres">
      <dgm:prSet presAssocID="{F6C81244-CD08-4528-B5D2-1E79FD6173BB}" presName="childText" presStyleLbl="conFgAcc1" presStyleIdx="2" presStyleCnt="4">
        <dgm:presLayoutVars>
          <dgm:bulletEnabled val="1"/>
        </dgm:presLayoutVars>
      </dgm:prSet>
      <dgm:spPr/>
    </dgm:pt>
    <dgm:pt modelId="{5675E360-B1AD-4A41-800D-97F211426A22}" type="pres">
      <dgm:prSet presAssocID="{014BBF05-16C5-4FCD-9519-AF3330103CAD}" presName="spaceBetweenRectangles" presStyleCnt="0"/>
      <dgm:spPr/>
    </dgm:pt>
    <dgm:pt modelId="{FFE44B9E-EEFA-4036-83D3-B4E9925927E9}" type="pres">
      <dgm:prSet presAssocID="{D02A73AF-B259-4EFB-93C5-10D0AAD525BE}" presName="parentLin" presStyleCnt="0"/>
      <dgm:spPr/>
    </dgm:pt>
    <dgm:pt modelId="{F4B7F299-05FB-4A80-B4DE-310ED9D7A2B5}" type="pres">
      <dgm:prSet presAssocID="{D02A73AF-B259-4EFB-93C5-10D0AAD525BE}" presName="parentLeftMargin" presStyleLbl="node1" presStyleIdx="2" presStyleCnt="4"/>
      <dgm:spPr/>
    </dgm:pt>
    <dgm:pt modelId="{261CF82C-0C17-4065-B0FB-D55D289BEF52}" type="pres">
      <dgm:prSet presAssocID="{D02A73AF-B259-4EFB-93C5-10D0AAD525BE}" presName="parentText" presStyleLbl="node1" presStyleIdx="3" presStyleCnt="4">
        <dgm:presLayoutVars>
          <dgm:chMax val="0"/>
          <dgm:bulletEnabled val="1"/>
        </dgm:presLayoutVars>
      </dgm:prSet>
      <dgm:spPr/>
    </dgm:pt>
    <dgm:pt modelId="{3A2E264C-116C-4EE6-AEAE-9161E076BDE1}" type="pres">
      <dgm:prSet presAssocID="{D02A73AF-B259-4EFB-93C5-10D0AAD525BE}" presName="negativeSpace" presStyleCnt="0"/>
      <dgm:spPr/>
    </dgm:pt>
    <dgm:pt modelId="{2E68AC8C-32CD-4DD0-B1AD-2D3D9015958C}" type="pres">
      <dgm:prSet presAssocID="{D02A73AF-B259-4EFB-93C5-10D0AAD525BE}" presName="childText" presStyleLbl="conFgAcc1" presStyleIdx="3" presStyleCnt="4">
        <dgm:presLayoutVars>
          <dgm:bulletEnabled val="1"/>
        </dgm:presLayoutVars>
      </dgm:prSet>
      <dgm:spPr/>
    </dgm:pt>
  </dgm:ptLst>
  <dgm:cxnLst>
    <dgm:cxn modelId="{61354A07-3316-4557-87D8-24651D43E88B}" srcId="{AC06D4E9-2810-4788-B4FB-98E1B3F5DF8C}" destId="{AFF99027-87AB-4208-B9F6-D6873CD20E3E}" srcOrd="0" destOrd="0" parTransId="{C9DFCC07-6025-4F35-B630-C7328D84BA97}" sibTransId="{2FDCBFD1-5FE1-4DD0-B07F-C9A247D72314}"/>
    <dgm:cxn modelId="{AE427868-FFB1-413F-A721-241E2DC84C2E}" srcId="{AC06D4E9-2810-4788-B4FB-98E1B3F5DF8C}" destId="{B1D743AF-B910-4C25-87E9-3E0B8513BE6B}" srcOrd="1" destOrd="0" parTransId="{94B395EA-FAEE-4CE9-86EF-FDB57BDD1177}" sibTransId="{344B8D5C-4B86-4166-A2A8-F120E3038478}"/>
    <dgm:cxn modelId="{418A2C73-51E4-49D3-8DBB-3486453F0AD1}" type="presOf" srcId="{F6C81244-CD08-4528-B5D2-1E79FD6173BB}" destId="{B70FE1B7-976D-4468-881B-BF537B67990A}" srcOrd="1" destOrd="0" presId="urn:microsoft.com/office/officeart/2005/8/layout/list1"/>
    <dgm:cxn modelId="{8EB02677-ECCF-47D2-9667-9A2F945D6572}" type="presOf" srcId="{AC06D4E9-2810-4788-B4FB-98E1B3F5DF8C}" destId="{FD1F2A71-0BD3-4C02-9389-F1C4EDB65B6D}" srcOrd="0" destOrd="0" presId="urn:microsoft.com/office/officeart/2005/8/layout/list1"/>
    <dgm:cxn modelId="{B8CFCA82-E8FC-4992-915D-54F4E8E1D35A}" type="presOf" srcId="{D02A73AF-B259-4EFB-93C5-10D0AAD525BE}" destId="{261CF82C-0C17-4065-B0FB-D55D289BEF52}" srcOrd="1" destOrd="0" presId="urn:microsoft.com/office/officeart/2005/8/layout/list1"/>
    <dgm:cxn modelId="{A1FC0BAA-86BD-48B4-B150-D2DC0BA70580}" srcId="{AC06D4E9-2810-4788-B4FB-98E1B3F5DF8C}" destId="{F6C81244-CD08-4528-B5D2-1E79FD6173BB}" srcOrd="2" destOrd="0" parTransId="{422CF82A-E879-4DAE-B0D2-0D4A1DDD0867}" sibTransId="{014BBF05-16C5-4FCD-9519-AF3330103CAD}"/>
    <dgm:cxn modelId="{FD0ED4B5-6951-4634-9445-E60C016FE52F}" type="presOf" srcId="{D02A73AF-B259-4EFB-93C5-10D0AAD525BE}" destId="{F4B7F299-05FB-4A80-B4DE-310ED9D7A2B5}" srcOrd="0" destOrd="0" presId="urn:microsoft.com/office/officeart/2005/8/layout/list1"/>
    <dgm:cxn modelId="{658F40C4-DDA2-4C62-A508-F8641E8046E9}" type="presOf" srcId="{B1D743AF-B910-4C25-87E9-3E0B8513BE6B}" destId="{8A1389EB-FB69-483D-A079-12292DC051CF}" srcOrd="1" destOrd="0" presId="urn:microsoft.com/office/officeart/2005/8/layout/list1"/>
    <dgm:cxn modelId="{D933F3C6-2194-4E46-99B2-7BA8056C9E51}" type="presOf" srcId="{AFF99027-87AB-4208-B9F6-D6873CD20E3E}" destId="{ABE0B396-75B3-44FA-AC08-D79481D4F559}" srcOrd="0" destOrd="0" presId="urn:microsoft.com/office/officeart/2005/8/layout/list1"/>
    <dgm:cxn modelId="{21A452CC-C513-439F-873E-168D0D7DB8FF}" type="presOf" srcId="{AFF99027-87AB-4208-B9F6-D6873CD20E3E}" destId="{3FB94765-A4B7-4684-894C-CDE82D4B6D43}" srcOrd="1" destOrd="0" presId="urn:microsoft.com/office/officeart/2005/8/layout/list1"/>
    <dgm:cxn modelId="{60AAD9E7-9E67-40CB-89D1-D7F25E0400B7}" type="presOf" srcId="{F6C81244-CD08-4528-B5D2-1E79FD6173BB}" destId="{4465B7FB-5E73-41E4-B190-60797AD099ED}" srcOrd="0" destOrd="0" presId="urn:microsoft.com/office/officeart/2005/8/layout/list1"/>
    <dgm:cxn modelId="{64B9F2E9-3FF6-4D39-9EED-A76B8962467C}" type="presOf" srcId="{B1D743AF-B910-4C25-87E9-3E0B8513BE6B}" destId="{1BB0AA07-FE9B-4197-9E57-AD85D80A15BE}" srcOrd="0" destOrd="0" presId="urn:microsoft.com/office/officeart/2005/8/layout/list1"/>
    <dgm:cxn modelId="{58FA42F1-A2A1-4B54-806A-C231BC5C9126}" srcId="{AC06D4E9-2810-4788-B4FB-98E1B3F5DF8C}" destId="{D02A73AF-B259-4EFB-93C5-10D0AAD525BE}" srcOrd="3" destOrd="0" parTransId="{7BE6E157-74DA-4649-92F0-9D3D05355F74}" sibTransId="{1F70859D-FD4D-4961-A1E4-D5EE2B5B7A5C}"/>
    <dgm:cxn modelId="{38CAFE45-F430-4B01-8E00-3CC950B5D2BD}" type="presParOf" srcId="{FD1F2A71-0BD3-4C02-9389-F1C4EDB65B6D}" destId="{37D2791F-25CD-49E9-80A2-7330048D7A3D}" srcOrd="0" destOrd="0" presId="urn:microsoft.com/office/officeart/2005/8/layout/list1"/>
    <dgm:cxn modelId="{353894B8-B97C-49A9-913B-A123B5CB8812}" type="presParOf" srcId="{37D2791F-25CD-49E9-80A2-7330048D7A3D}" destId="{ABE0B396-75B3-44FA-AC08-D79481D4F559}" srcOrd="0" destOrd="0" presId="urn:microsoft.com/office/officeart/2005/8/layout/list1"/>
    <dgm:cxn modelId="{0A7863A5-FF48-4FC4-A318-E4D97B930E92}" type="presParOf" srcId="{37D2791F-25CD-49E9-80A2-7330048D7A3D}" destId="{3FB94765-A4B7-4684-894C-CDE82D4B6D43}" srcOrd="1" destOrd="0" presId="urn:microsoft.com/office/officeart/2005/8/layout/list1"/>
    <dgm:cxn modelId="{4247459F-20FE-484D-A983-5DCC6355F6F3}" type="presParOf" srcId="{FD1F2A71-0BD3-4C02-9389-F1C4EDB65B6D}" destId="{6E3D8C37-4FD3-43BE-9E13-17F6F8AA7D74}" srcOrd="1" destOrd="0" presId="urn:microsoft.com/office/officeart/2005/8/layout/list1"/>
    <dgm:cxn modelId="{3A0CF05F-ED49-4423-A5E9-84C1A6959FF2}" type="presParOf" srcId="{FD1F2A71-0BD3-4C02-9389-F1C4EDB65B6D}" destId="{BE64A6A0-03EF-4A25-A125-EB3FCC517B2A}" srcOrd="2" destOrd="0" presId="urn:microsoft.com/office/officeart/2005/8/layout/list1"/>
    <dgm:cxn modelId="{1E71FC10-32BE-4444-9AF4-76F950F488EA}" type="presParOf" srcId="{FD1F2A71-0BD3-4C02-9389-F1C4EDB65B6D}" destId="{52DB11C2-A9DB-4CAE-8079-855DE3DF2BF7}" srcOrd="3" destOrd="0" presId="urn:microsoft.com/office/officeart/2005/8/layout/list1"/>
    <dgm:cxn modelId="{F152CF2D-BF1F-4A17-9BBC-C6236C30A7AC}" type="presParOf" srcId="{FD1F2A71-0BD3-4C02-9389-F1C4EDB65B6D}" destId="{4EBEA343-DA47-43F1-9EE3-AA712A8842EE}" srcOrd="4" destOrd="0" presId="urn:microsoft.com/office/officeart/2005/8/layout/list1"/>
    <dgm:cxn modelId="{92AC61E8-022B-4C23-8629-4A56CC4FAB68}" type="presParOf" srcId="{4EBEA343-DA47-43F1-9EE3-AA712A8842EE}" destId="{1BB0AA07-FE9B-4197-9E57-AD85D80A15BE}" srcOrd="0" destOrd="0" presId="urn:microsoft.com/office/officeart/2005/8/layout/list1"/>
    <dgm:cxn modelId="{BAE28039-9AD1-425D-A12D-7ED884C18B19}" type="presParOf" srcId="{4EBEA343-DA47-43F1-9EE3-AA712A8842EE}" destId="{8A1389EB-FB69-483D-A079-12292DC051CF}" srcOrd="1" destOrd="0" presId="urn:microsoft.com/office/officeart/2005/8/layout/list1"/>
    <dgm:cxn modelId="{D0A600FC-8952-433F-967F-379D1A8849EC}" type="presParOf" srcId="{FD1F2A71-0BD3-4C02-9389-F1C4EDB65B6D}" destId="{DA8161AC-1437-47F2-BD5B-81D44607F332}" srcOrd="5" destOrd="0" presId="urn:microsoft.com/office/officeart/2005/8/layout/list1"/>
    <dgm:cxn modelId="{CAD01E48-685E-44F2-BFA7-A448BC9E1537}" type="presParOf" srcId="{FD1F2A71-0BD3-4C02-9389-F1C4EDB65B6D}" destId="{734C89BE-5A5A-4362-99FA-E760953AC73B}" srcOrd="6" destOrd="0" presId="urn:microsoft.com/office/officeart/2005/8/layout/list1"/>
    <dgm:cxn modelId="{011134D2-D5A3-4874-99C4-4836A3321A4F}" type="presParOf" srcId="{FD1F2A71-0BD3-4C02-9389-F1C4EDB65B6D}" destId="{9C8AA6CD-826F-4283-9344-CCE05F251110}" srcOrd="7" destOrd="0" presId="urn:microsoft.com/office/officeart/2005/8/layout/list1"/>
    <dgm:cxn modelId="{16489292-129C-45C3-BE13-1651A6AC272A}" type="presParOf" srcId="{FD1F2A71-0BD3-4C02-9389-F1C4EDB65B6D}" destId="{272CFB99-76F1-481D-8776-F353A5C8475A}" srcOrd="8" destOrd="0" presId="urn:microsoft.com/office/officeart/2005/8/layout/list1"/>
    <dgm:cxn modelId="{BC1A5787-7DEA-4355-86C7-8E7D8E7C23C7}" type="presParOf" srcId="{272CFB99-76F1-481D-8776-F353A5C8475A}" destId="{4465B7FB-5E73-41E4-B190-60797AD099ED}" srcOrd="0" destOrd="0" presId="urn:microsoft.com/office/officeart/2005/8/layout/list1"/>
    <dgm:cxn modelId="{3800FE67-ED32-4B6C-B3D4-64625E1030A8}" type="presParOf" srcId="{272CFB99-76F1-481D-8776-F353A5C8475A}" destId="{B70FE1B7-976D-4468-881B-BF537B67990A}" srcOrd="1" destOrd="0" presId="urn:microsoft.com/office/officeart/2005/8/layout/list1"/>
    <dgm:cxn modelId="{39903676-6DF5-4784-AF1B-7371F95DA649}" type="presParOf" srcId="{FD1F2A71-0BD3-4C02-9389-F1C4EDB65B6D}" destId="{533F419E-60C8-41E1-BAE9-892EA7AD29AD}" srcOrd="9" destOrd="0" presId="urn:microsoft.com/office/officeart/2005/8/layout/list1"/>
    <dgm:cxn modelId="{F9377285-6BFE-42A4-A028-6105A50A82F2}" type="presParOf" srcId="{FD1F2A71-0BD3-4C02-9389-F1C4EDB65B6D}" destId="{32E7AAB3-82C1-48DD-A6BA-2ED025084231}" srcOrd="10" destOrd="0" presId="urn:microsoft.com/office/officeart/2005/8/layout/list1"/>
    <dgm:cxn modelId="{7E800583-993A-4696-ADDE-165DCA210DD4}" type="presParOf" srcId="{FD1F2A71-0BD3-4C02-9389-F1C4EDB65B6D}" destId="{5675E360-B1AD-4A41-800D-97F211426A22}" srcOrd="11" destOrd="0" presId="urn:microsoft.com/office/officeart/2005/8/layout/list1"/>
    <dgm:cxn modelId="{C17EBE18-1C8F-4F14-AE5A-D71EF9D222D4}" type="presParOf" srcId="{FD1F2A71-0BD3-4C02-9389-F1C4EDB65B6D}" destId="{FFE44B9E-EEFA-4036-83D3-B4E9925927E9}" srcOrd="12" destOrd="0" presId="urn:microsoft.com/office/officeart/2005/8/layout/list1"/>
    <dgm:cxn modelId="{24B840E7-BFA0-4907-82BA-32D1B1349F51}" type="presParOf" srcId="{FFE44B9E-EEFA-4036-83D3-B4E9925927E9}" destId="{F4B7F299-05FB-4A80-B4DE-310ED9D7A2B5}" srcOrd="0" destOrd="0" presId="urn:microsoft.com/office/officeart/2005/8/layout/list1"/>
    <dgm:cxn modelId="{B88796A9-45E4-432F-B389-A09F079FBA69}" type="presParOf" srcId="{FFE44B9E-EEFA-4036-83D3-B4E9925927E9}" destId="{261CF82C-0C17-4065-B0FB-D55D289BEF52}" srcOrd="1" destOrd="0" presId="urn:microsoft.com/office/officeart/2005/8/layout/list1"/>
    <dgm:cxn modelId="{BCC18359-B481-42E6-96DA-5C56D054CF16}" type="presParOf" srcId="{FD1F2A71-0BD3-4C02-9389-F1C4EDB65B6D}" destId="{3A2E264C-116C-4EE6-AEAE-9161E076BDE1}" srcOrd="13" destOrd="0" presId="urn:microsoft.com/office/officeart/2005/8/layout/list1"/>
    <dgm:cxn modelId="{1A595548-224D-4551-B595-D197535A3128}" type="presParOf" srcId="{FD1F2A71-0BD3-4C02-9389-F1C4EDB65B6D}" destId="{2E68AC8C-32CD-4DD0-B1AD-2D3D9015958C}"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ACB53-F26D-4B35-8936-F5CBF241627B}"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C9B3CB6-EBFB-452F-8E55-3F6DD7531098}">
      <dgm:prSet/>
      <dgm:spPr/>
      <dgm:t>
        <a:bodyPr/>
        <a:lstStyle/>
        <a:p>
          <a:r>
            <a:rPr lang="en-US" b="0" i="0" baseline="0" dirty="0">
              <a:latin typeface="Open Sans" panose="020B0606030504020204" pitchFamily="34" charset="0"/>
              <a:ea typeface="Open Sans" panose="020B0606030504020204" pitchFamily="34" charset="0"/>
              <a:cs typeface="Open Sans" panose="020B0606030504020204" pitchFamily="34" charset="0"/>
            </a:rPr>
            <a:t>Avoid Stereo</a:t>
          </a:r>
          <a:r>
            <a:rPr lang="en-US" dirty="0">
              <a:latin typeface="Open Sans" panose="020B0606030504020204" pitchFamily="34" charset="0"/>
              <a:ea typeface="Open Sans" panose="020B0606030504020204" pitchFamily="34" charset="0"/>
              <a:cs typeface="Open Sans" panose="020B0606030504020204" pitchFamily="34" charset="0"/>
            </a:rPr>
            <a:t>types</a:t>
          </a:r>
        </a:p>
      </dgm:t>
    </dgm:pt>
    <dgm:pt modelId="{2C505660-E534-476B-B3B5-969A47BCE615}" type="parTrans" cxnId="{5C003308-F35F-47CF-900F-A3BF431F373B}">
      <dgm:prSet/>
      <dgm:spPr/>
      <dgm:t>
        <a:bodyPr/>
        <a:lstStyle/>
        <a:p>
          <a:endParaRPr lang="en-US"/>
        </a:p>
      </dgm:t>
    </dgm:pt>
    <dgm:pt modelId="{D7D0D788-CF5A-41C4-832B-2413ABDC60BF}" type="sibTrans" cxnId="{5C003308-F35F-47CF-900F-A3BF431F373B}">
      <dgm:prSet/>
      <dgm:spPr/>
      <dgm:t>
        <a:bodyPr/>
        <a:lstStyle/>
        <a:p>
          <a:endParaRPr lang="en-US"/>
        </a:p>
      </dgm:t>
    </dgm:pt>
    <dgm:pt modelId="{4DB928EC-E3CE-4083-802B-EF61869844B4}">
      <dgm:prSet/>
      <dgm:spPr/>
      <dgm:t>
        <a:bodyPr/>
        <a:lstStyle/>
        <a:p>
          <a:r>
            <a:rPr lang="en-US" b="0" i="0" baseline="0" dirty="0" err="1">
              <a:latin typeface="Open Sans" panose="020B0606030504020204" pitchFamily="34" charset="0"/>
              <a:ea typeface="Open Sans" panose="020B0606030504020204" pitchFamily="34" charset="0"/>
              <a:cs typeface="Open Sans" panose="020B0606030504020204" pitchFamily="34" charset="0"/>
            </a:rPr>
            <a:t>Appearence</a:t>
          </a:r>
          <a:r>
            <a:rPr lang="en-US" b="0" i="0" baseline="0" dirty="0">
              <a:latin typeface="Open Sans" panose="020B0606030504020204" pitchFamily="34" charset="0"/>
              <a:ea typeface="Open Sans" panose="020B0606030504020204" pitchFamily="34" charset="0"/>
              <a:cs typeface="Open Sans" panose="020B0606030504020204" pitchFamily="34" charset="0"/>
            </a:rPr>
            <a:t> of Bias vs Actual Bias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2DF20FC7-4164-43D7-A763-D0739B8CA215}" type="parTrans" cxnId="{D8B1F355-630B-46CB-9891-17664E6BAE28}">
      <dgm:prSet/>
      <dgm:spPr/>
      <dgm:t>
        <a:bodyPr/>
        <a:lstStyle/>
        <a:p>
          <a:endParaRPr lang="en-US"/>
        </a:p>
      </dgm:t>
    </dgm:pt>
    <dgm:pt modelId="{02C1CC74-8046-48E3-9ECF-A1F089C56212}" type="sibTrans" cxnId="{D8B1F355-630B-46CB-9891-17664E6BAE28}">
      <dgm:prSet/>
      <dgm:spPr/>
      <dgm:t>
        <a:bodyPr/>
        <a:lstStyle/>
        <a:p>
          <a:endParaRPr lang="en-US"/>
        </a:p>
      </dgm:t>
    </dgm:pt>
    <dgm:pt modelId="{8C3DB477-8A4B-4F41-B8D0-0CAEA9816DB5}">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Show Your Work</a:t>
          </a:r>
        </a:p>
      </dgm:t>
    </dgm:pt>
    <dgm:pt modelId="{E8AEA06A-C2E8-4CCF-9CBF-11B55ABE9D20}" type="parTrans" cxnId="{6634F307-0C46-4AED-8FAD-0F6F6A227EDA}">
      <dgm:prSet/>
      <dgm:spPr/>
      <dgm:t>
        <a:bodyPr/>
        <a:lstStyle/>
        <a:p>
          <a:endParaRPr lang="en-US"/>
        </a:p>
      </dgm:t>
    </dgm:pt>
    <dgm:pt modelId="{CF6A2EB3-2A56-4510-A175-729967AE364A}" type="sibTrans" cxnId="{6634F307-0C46-4AED-8FAD-0F6F6A227EDA}">
      <dgm:prSet/>
      <dgm:spPr/>
      <dgm:t>
        <a:bodyPr/>
        <a:lstStyle/>
        <a:p>
          <a:endParaRPr lang="en-US"/>
        </a:p>
      </dgm:t>
    </dgm:pt>
    <dgm:pt modelId="{4B45B8B9-F414-42C0-858A-786E683E09C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Be Thorough</a:t>
          </a:r>
        </a:p>
      </dgm:t>
    </dgm:pt>
    <dgm:pt modelId="{5E590D99-697C-453C-8C11-8667E3A442FF}" type="parTrans" cxnId="{6AE5FDAC-A48E-44D8-BC33-A7A50DB64F9F}">
      <dgm:prSet/>
      <dgm:spPr/>
      <dgm:t>
        <a:bodyPr/>
        <a:lstStyle/>
        <a:p>
          <a:endParaRPr lang="en-US"/>
        </a:p>
      </dgm:t>
    </dgm:pt>
    <dgm:pt modelId="{0B79D031-A4E7-40F8-8AD5-09601CAEC94B}" type="sibTrans" cxnId="{6AE5FDAC-A48E-44D8-BC33-A7A50DB64F9F}">
      <dgm:prSet/>
      <dgm:spPr/>
      <dgm:t>
        <a:bodyPr/>
        <a:lstStyle/>
        <a:p>
          <a:endParaRPr lang="en-US"/>
        </a:p>
      </dgm:t>
    </dgm:pt>
    <dgm:pt modelId="{C6A42C06-FA52-4A2D-BBA3-978E5E838B85}" type="pres">
      <dgm:prSet presAssocID="{0FDACB53-F26D-4B35-8936-F5CBF241627B}" presName="outerComposite" presStyleCnt="0">
        <dgm:presLayoutVars>
          <dgm:chMax val="5"/>
          <dgm:dir/>
          <dgm:resizeHandles val="exact"/>
        </dgm:presLayoutVars>
      </dgm:prSet>
      <dgm:spPr/>
    </dgm:pt>
    <dgm:pt modelId="{732C5D64-A0D7-40B8-9677-D047DA61040F}" type="pres">
      <dgm:prSet presAssocID="{0FDACB53-F26D-4B35-8936-F5CBF241627B}" presName="dummyMaxCanvas" presStyleCnt="0">
        <dgm:presLayoutVars/>
      </dgm:prSet>
      <dgm:spPr/>
    </dgm:pt>
    <dgm:pt modelId="{230BEF36-51F5-41B3-A8ED-24BB0DFD90D3}" type="pres">
      <dgm:prSet presAssocID="{0FDACB53-F26D-4B35-8936-F5CBF241627B}" presName="FourNodes_1" presStyleLbl="node1" presStyleIdx="0" presStyleCnt="4">
        <dgm:presLayoutVars>
          <dgm:bulletEnabled val="1"/>
        </dgm:presLayoutVars>
      </dgm:prSet>
      <dgm:spPr/>
    </dgm:pt>
    <dgm:pt modelId="{B3A1EAC9-8A61-4378-A794-57EFC2AC00FC}" type="pres">
      <dgm:prSet presAssocID="{0FDACB53-F26D-4B35-8936-F5CBF241627B}" presName="FourNodes_2" presStyleLbl="node1" presStyleIdx="1" presStyleCnt="4">
        <dgm:presLayoutVars>
          <dgm:bulletEnabled val="1"/>
        </dgm:presLayoutVars>
      </dgm:prSet>
      <dgm:spPr/>
    </dgm:pt>
    <dgm:pt modelId="{95913C9F-61F9-4037-A65F-5F2449CE6C6D}" type="pres">
      <dgm:prSet presAssocID="{0FDACB53-F26D-4B35-8936-F5CBF241627B}" presName="FourNodes_3" presStyleLbl="node1" presStyleIdx="2" presStyleCnt="4">
        <dgm:presLayoutVars>
          <dgm:bulletEnabled val="1"/>
        </dgm:presLayoutVars>
      </dgm:prSet>
      <dgm:spPr/>
    </dgm:pt>
    <dgm:pt modelId="{F559A89D-80C3-4240-9B88-07A639A22D9B}" type="pres">
      <dgm:prSet presAssocID="{0FDACB53-F26D-4B35-8936-F5CBF241627B}" presName="FourNodes_4" presStyleLbl="node1" presStyleIdx="3" presStyleCnt="4">
        <dgm:presLayoutVars>
          <dgm:bulletEnabled val="1"/>
        </dgm:presLayoutVars>
      </dgm:prSet>
      <dgm:spPr/>
    </dgm:pt>
    <dgm:pt modelId="{284A84D0-E9EC-4036-A813-B0195C74574C}" type="pres">
      <dgm:prSet presAssocID="{0FDACB53-F26D-4B35-8936-F5CBF241627B}" presName="FourConn_1-2" presStyleLbl="fgAccFollowNode1" presStyleIdx="0" presStyleCnt="3">
        <dgm:presLayoutVars>
          <dgm:bulletEnabled val="1"/>
        </dgm:presLayoutVars>
      </dgm:prSet>
      <dgm:spPr/>
    </dgm:pt>
    <dgm:pt modelId="{412A1758-BDA9-4A52-8673-D588890B9F64}" type="pres">
      <dgm:prSet presAssocID="{0FDACB53-F26D-4B35-8936-F5CBF241627B}" presName="FourConn_2-3" presStyleLbl="fgAccFollowNode1" presStyleIdx="1" presStyleCnt="3">
        <dgm:presLayoutVars>
          <dgm:bulletEnabled val="1"/>
        </dgm:presLayoutVars>
      </dgm:prSet>
      <dgm:spPr/>
    </dgm:pt>
    <dgm:pt modelId="{47356801-1693-4BBD-BE9C-9151A8AFA3A3}" type="pres">
      <dgm:prSet presAssocID="{0FDACB53-F26D-4B35-8936-F5CBF241627B}" presName="FourConn_3-4" presStyleLbl="fgAccFollowNode1" presStyleIdx="2" presStyleCnt="3">
        <dgm:presLayoutVars>
          <dgm:bulletEnabled val="1"/>
        </dgm:presLayoutVars>
      </dgm:prSet>
      <dgm:spPr/>
    </dgm:pt>
    <dgm:pt modelId="{6A207FC3-A321-4DB2-B6CA-CCA510FB09CE}" type="pres">
      <dgm:prSet presAssocID="{0FDACB53-F26D-4B35-8936-F5CBF241627B}" presName="FourNodes_1_text" presStyleLbl="node1" presStyleIdx="3" presStyleCnt="4">
        <dgm:presLayoutVars>
          <dgm:bulletEnabled val="1"/>
        </dgm:presLayoutVars>
      </dgm:prSet>
      <dgm:spPr/>
    </dgm:pt>
    <dgm:pt modelId="{09E93E75-A729-4E2D-BB50-56EEA35E326F}" type="pres">
      <dgm:prSet presAssocID="{0FDACB53-F26D-4B35-8936-F5CBF241627B}" presName="FourNodes_2_text" presStyleLbl="node1" presStyleIdx="3" presStyleCnt="4">
        <dgm:presLayoutVars>
          <dgm:bulletEnabled val="1"/>
        </dgm:presLayoutVars>
      </dgm:prSet>
      <dgm:spPr/>
    </dgm:pt>
    <dgm:pt modelId="{F8511969-2049-4B89-9F9C-D6CEE23961FC}" type="pres">
      <dgm:prSet presAssocID="{0FDACB53-F26D-4B35-8936-F5CBF241627B}" presName="FourNodes_3_text" presStyleLbl="node1" presStyleIdx="3" presStyleCnt="4">
        <dgm:presLayoutVars>
          <dgm:bulletEnabled val="1"/>
        </dgm:presLayoutVars>
      </dgm:prSet>
      <dgm:spPr/>
    </dgm:pt>
    <dgm:pt modelId="{21DFD12B-FCB2-4AF3-A6C6-8E90C4646972}" type="pres">
      <dgm:prSet presAssocID="{0FDACB53-F26D-4B35-8936-F5CBF241627B}" presName="FourNodes_4_text" presStyleLbl="node1" presStyleIdx="3" presStyleCnt="4">
        <dgm:presLayoutVars>
          <dgm:bulletEnabled val="1"/>
        </dgm:presLayoutVars>
      </dgm:prSet>
      <dgm:spPr/>
    </dgm:pt>
  </dgm:ptLst>
  <dgm:cxnLst>
    <dgm:cxn modelId="{6634F307-0C46-4AED-8FAD-0F6F6A227EDA}" srcId="{0FDACB53-F26D-4B35-8936-F5CBF241627B}" destId="{8C3DB477-8A4B-4F41-B8D0-0CAEA9816DB5}" srcOrd="2" destOrd="0" parTransId="{E8AEA06A-C2E8-4CCF-9CBF-11B55ABE9D20}" sibTransId="{CF6A2EB3-2A56-4510-A175-729967AE364A}"/>
    <dgm:cxn modelId="{5C003308-F35F-47CF-900F-A3BF431F373B}" srcId="{0FDACB53-F26D-4B35-8936-F5CBF241627B}" destId="{AC9B3CB6-EBFB-452F-8E55-3F6DD7531098}" srcOrd="0" destOrd="0" parTransId="{2C505660-E534-476B-B3B5-969A47BCE615}" sibTransId="{D7D0D788-CF5A-41C4-832B-2413ABDC60BF}"/>
    <dgm:cxn modelId="{9958431E-4833-46AB-91E9-D26CAA07C689}" type="presOf" srcId="{4DB928EC-E3CE-4083-802B-EF61869844B4}" destId="{B3A1EAC9-8A61-4378-A794-57EFC2AC00FC}" srcOrd="0" destOrd="0" presId="urn:microsoft.com/office/officeart/2005/8/layout/vProcess5"/>
    <dgm:cxn modelId="{0DAFFF28-04BC-47F0-87FB-437076C7DF88}" type="presOf" srcId="{CF6A2EB3-2A56-4510-A175-729967AE364A}" destId="{47356801-1693-4BBD-BE9C-9151A8AFA3A3}" srcOrd="0" destOrd="0" presId="urn:microsoft.com/office/officeart/2005/8/layout/vProcess5"/>
    <dgm:cxn modelId="{1D95B42B-24B7-4458-AAB9-1B7FF497366A}" type="presOf" srcId="{02C1CC74-8046-48E3-9ECF-A1F089C56212}" destId="{412A1758-BDA9-4A52-8673-D588890B9F64}" srcOrd="0" destOrd="0" presId="urn:microsoft.com/office/officeart/2005/8/layout/vProcess5"/>
    <dgm:cxn modelId="{FF56973D-89FE-445F-92B7-E0299C769F53}" type="presOf" srcId="{4B45B8B9-F414-42C0-858A-786E683E09C2}" destId="{21DFD12B-FCB2-4AF3-A6C6-8E90C4646972}" srcOrd="1" destOrd="0" presId="urn:microsoft.com/office/officeart/2005/8/layout/vProcess5"/>
    <dgm:cxn modelId="{8EE98140-5F36-4140-B552-AA5C1B1BF6BC}" type="presOf" srcId="{4DB928EC-E3CE-4083-802B-EF61869844B4}" destId="{09E93E75-A729-4E2D-BB50-56EEA35E326F}" srcOrd="1" destOrd="0" presId="urn:microsoft.com/office/officeart/2005/8/layout/vProcess5"/>
    <dgm:cxn modelId="{89F31B54-ABA6-47AD-9648-FA96586EE147}" type="presOf" srcId="{D7D0D788-CF5A-41C4-832B-2413ABDC60BF}" destId="{284A84D0-E9EC-4036-A813-B0195C74574C}" srcOrd="0" destOrd="0" presId="urn:microsoft.com/office/officeart/2005/8/layout/vProcess5"/>
    <dgm:cxn modelId="{D8B1F355-630B-46CB-9891-17664E6BAE28}" srcId="{0FDACB53-F26D-4B35-8936-F5CBF241627B}" destId="{4DB928EC-E3CE-4083-802B-EF61869844B4}" srcOrd="1" destOrd="0" parTransId="{2DF20FC7-4164-43D7-A763-D0739B8CA215}" sibTransId="{02C1CC74-8046-48E3-9ECF-A1F089C56212}"/>
    <dgm:cxn modelId="{18DA1898-DC45-4613-840F-68E7ADBEC64B}" type="presOf" srcId="{AC9B3CB6-EBFB-452F-8E55-3F6DD7531098}" destId="{6A207FC3-A321-4DB2-B6CA-CCA510FB09CE}" srcOrd="1" destOrd="0" presId="urn:microsoft.com/office/officeart/2005/8/layout/vProcess5"/>
    <dgm:cxn modelId="{812DB9A2-C326-4EE0-A5EF-25C8EDCC5C75}" type="presOf" srcId="{0FDACB53-F26D-4B35-8936-F5CBF241627B}" destId="{C6A42C06-FA52-4A2D-BBA3-978E5E838B85}" srcOrd="0" destOrd="0" presId="urn:microsoft.com/office/officeart/2005/8/layout/vProcess5"/>
    <dgm:cxn modelId="{6AE5FDAC-A48E-44D8-BC33-A7A50DB64F9F}" srcId="{0FDACB53-F26D-4B35-8936-F5CBF241627B}" destId="{4B45B8B9-F414-42C0-858A-786E683E09C2}" srcOrd="3" destOrd="0" parTransId="{5E590D99-697C-453C-8C11-8667E3A442FF}" sibTransId="{0B79D031-A4E7-40F8-8AD5-09601CAEC94B}"/>
    <dgm:cxn modelId="{A1BC79BD-96A7-4789-A333-1B7B6637AE33}" type="presOf" srcId="{8C3DB477-8A4B-4F41-B8D0-0CAEA9816DB5}" destId="{F8511969-2049-4B89-9F9C-D6CEE23961FC}" srcOrd="1" destOrd="0" presId="urn:microsoft.com/office/officeart/2005/8/layout/vProcess5"/>
    <dgm:cxn modelId="{1EFE98C7-6562-4D66-B97A-F1EDA626D0B3}" type="presOf" srcId="{AC9B3CB6-EBFB-452F-8E55-3F6DD7531098}" destId="{230BEF36-51F5-41B3-A8ED-24BB0DFD90D3}" srcOrd="0" destOrd="0" presId="urn:microsoft.com/office/officeart/2005/8/layout/vProcess5"/>
    <dgm:cxn modelId="{0DA07EF2-9888-4FC2-AC15-E23E2ECA21A2}" type="presOf" srcId="{4B45B8B9-F414-42C0-858A-786E683E09C2}" destId="{F559A89D-80C3-4240-9B88-07A639A22D9B}" srcOrd="0" destOrd="0" presId="urn:microsoft.com/office/officeart/2005/8/layout/vProcess5"/>
    <dgm:cxn modelId="{BE6341F8-D0EB-436B-BAB2-EFF4EE056597}" type="presOf" srcId="{8C3DB477-8A4B-4F41-B8D0-0CAEA9816DB5}" destId="{95913C9F-61F9-4037-A65F-5F2449CE6C6D}" srcOrd="0" destOrd="0" presId="urn:microsoft.com/office/officeart/2005/8/layout/vProcess5"/>
    <dgm:cxn modelId="{33F41DA3-CC31-4D01-BAEF-5DB0A5AA00B1}" type="presParOf" srcId="{C6A42C06-FA52-4A2D-BBA3-978E5E838B85}" destId="{732C5D64-A0D7-40B8-9677-D047DA61040F}" srcOrd="0" destOrd="0" presId="urn:microsoft.com/office/officeart/2005/8/layout/vProcess5"/>
    <dgm:cxn modelId="{ED3274EA-816F-4879-A4C8-29B236635DA3}" type="presParOf" srcId="{C6A42C06-FA52-4A2D-BBA3-978E5E838B85}" destId="{230BEF36-51F5-41B3-A8ED-24BB0DFD90D3}" srcOrd="1" destOrd="0" presId="urn:microsoft.com/office/officeart/2005/8/layout/vProcess5"/>
    <dgm:cxn modelId="{881F2C0F-14D2-4C3E-A408-4033A601CB56}" type="presParOf" srcId="{C6A42C06-FA52-4A2D-BBA3-978E5E838B85}" destId="{B3A1EAC9-8A61-4378-A794-57EFC2AC00FC}" srcOrd="2" destOrd="0" presId="urn:microsoft.com/office/officeart/2005/8/layout/vProcess5"/>
    <dgm:cxn modelId="{4F7EF8D9-BD3A-4FB2-8FB0-D03BD83CAA81}" type="presParOf" srcId="{C6A42C06-FA52-4A2D-BBA3-978E5E838B85}" destId="{95913C9F-61F9-4037-A65F-5F2449CE6C6D}" srcOrd="3" destOrd="0" presId="urn:microsoft.com/office/officeart/2005/8/layout/vProcess5"/>
    <dgm:cxn modelId="{60C55E86-3814-48D1-BA02-4D58A4137EF3}" type="presParOf" srcId="{C6A42C06-FA52-4A2D-BBA3-978E5E838B85}" destId="{F559A89D-80C3-4240-9B88-07A639A22D9B}" srcOrd="4" destOrd="0" presId="urn:microsoft.com/office/officeart/2005/8/layout/vProcess5"/>
    <dgm:cxn modelId="{E5BC6F9D-035A-4B57-AC66-F1215AB75F88}" type="presParOf" srcId="{C6A42C06-FA52-4A2D-BBA3-978E5E838B85}" destId="{284A84D0-E9EC-4036-A813-B0195C74574C}" srcOrd="5" destOrd="0" presId="urn:microsoft.com/office/officeart/2005/8/layout/vProcess5"/>
    <dgm:cxn modelId="{CE38E521-B5B4-46DA-BBF0-15654D16874B}" type="presParOf" srcId="{C6A42C06-FA52-4A2D-BBA3-978E5E838B85}" destId="{412A1758-BDA9-4A52-8673-D588890B9F64}" srcOrd="6" destOrd="0" presId="urn:microsoft.com/office/officeart/2005/8/layout/vProcess5"/>
    <dgm:cxn modelId="{2E0DD9AF-E9E7-4098-B6DD-18B2B67DE824}" type="presParOf" srcId="{C6A42C06-FA52-4A2D-BBA3-978E5E838B85}" destId="{47356801-1693-4BBD-BE9C-9151A8AFA3A3}" srcOrd="7" destOrd="0" presId="urn:microsoft.com/office/officeart/2005/8/layout/vProcess5"/>
    <dgm:cxn modelId="{A4C30B2E-90A7-473D-B6CC-FC9A1FADE3AB}" type="presParOf" srcId="{C6A42C06-FA52-4A2D-BBA3-978E5E838B85}" destId="{6A207FC3-A321-4DB2-B6CA-CCA510FB09CE}" srcOrd="8" destOrd="0" presId="urn:microsoft.com/office/officeart/2005/8/layout/vProcess5"/>
    <dgm:cxn modelId="{681E1AB7-ED83-4A61-BFF2-DBAA84EDCCB0}" type="presParOf" srcId="{C6A42C06-FA52-4A2D-BBA3-978E5E838B85}" destId="{09E93E75-A729-4E2D-BB50-56EEA35E326F}" srcOrd="9" destOrd="0" presId="urn:microsoft.com/office/officeart/2005/8/layout/vProcess5"/>
    <dgm:cxn modelId="{5F057930-34C5-472C-A5E4-7D5582B1762E}" type="presParOf" srcId="{C6A42C06-FA52-4A2D-BBA3-978E5E838B85}" destId="{F8511969-2049-4B89-9F9C-D6CEE23961FC}" srcOrd="10" destOrd="0" presId="urn:microsoft.com/office/officeart/2005/8/layout/vProcess5"/>
    <dgm:cxn modelId="{7F52F065-8C32-4BEC-9F08-19F20140B614}" type="presParOf" srcId="{C6A42C06-FA52-4A2D-BBA3-978E5E838B85}" destId="{21DFD12B-FCB2-4AF3-A6C6-8E90C464697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71EAE5-B2BC-444A-9EF0-F46CF6CF50CB}"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2B24C1E-F0BC-4BD2-A666-AC3AAC4100E2}">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Separating intake from investigation</a:t>
          </a:r>
        </a:p>
      </dgm:t>
    </dgm:pt>
    <dgm:pt modelId="{A5CF8929-FBAD-4D9B-ABD2-89FDAF661932}" type="parTrans" cxnId="{F0D536AF-F877-475F-A8DF-A70AEAD360EA}">
      <dgm:prSet/>
      <dgm:spPr/>
      <dgm:t>
        <a:bodyPr/>
        <a:lstStyle/>
        <a:p>
          <a:endParaRPr lang="en-US"/>
        </a:p>
      </dgm:t>
    </dgm:pt>
    <dgm:pt modelId="{1251EFB1-239A-4F0C-8B90-BCACF9661681}" type="sibTrans" cxnId="{F0D536AF-F877-475F-A8DF-A70AEAD360EA}">
      <dgm:prSet/>
      <dgm:spPr/>
      <dgm:t>
        <a:bodyPr/>
        <a:lstStyle/>
        <a:p>
          <a:endParaRPr lang="en-US"/>
        </a:p>
      </dgm:t>
    </dgm:pt>
    <dgm:pt modelId="{EC126132-1CB4-4ACF-B1F4-9FB9CE276FA3}">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Pre-investigation checklist</a:t>
          </a:r>
        </a:p>
      </dgm:t>
    </dgm:pt>
    <dgm:pt modelId="{6F2E5372-776A-489B-BC6A-08A615B4F0FB}" type="parTrans" cxnId="{33CF0E05-B083-4D27-A73A-21E37DBAC528}">
      <dgm:prSet/>
      <dgm:spPr/>
      <dgm:t>
        <a:bodyPr/>
        <a:lstStyle/>
        <a:p>
          <a:endParaRPr lang="en-US"/>
        </a:p>
      </dgm:t>
    </dgm:pt>
    <dgm:pt modelId="{78E8C054-61EF-40F4-A2A0-E7AD5BE95DA1}" type="sibTrans" cxnId="{33CF0E05-B083-4D27-A73A-21E37DBAC528}">
      <dgm:prSet/>
      <dgm:spPr/>
      <dgm:t>
        <a:bodyPr/>
        <a:lstStyle/>
        <a:p>
          <a:endParaRPr lang="en-US"/>
        </a:p>
      </dgm:t>
    </dgm:pt>
    <dgm:pt modelId="{A5412DDB-BB8E-4D9A-BE3B-58BED84C88D5}">
      <dgm:prSet custT="1"/>
      <dgm:spPr/>
      <dgm:t>
        <a:bodyPr/>
        <a:lstStyle/>
        <a:p>
          <a:r>
            <a:rPr lang="en-US" sz="2000">
              <a:latin typeface="Open Sans" panose="020B0606030504020204" pitchFamily="34" charset="0"/>
              <a:ea typeface="Open Sans" panose="020B0606030504020204" pitchFamily="34" charset="0"/>
              <a:cs typeface="Open Sans" panose="020B0606030504020204" pitchFamily="34" charset="0"/>
            </a:rPr>
            <a:t>Investigation Meetings with Title IX Coordinator/other staff</a:t>
          </a:r>
        </a:p>
      </dgm:t>
    </dgm:pt>
    <dgm:pt modelId="{34582B95-EAD8-4FBE-BE96-FF9BBDDA02FC}" type="parTrans" cxnId="{87269A6B-E776-42C8-A59B-13C6F2771049}">
      <dgm:prSet/>
      <dgm:spPr/>
      <dgm:t>
        <a:bodyPr/>
        <a:lstStyle/>
        <a:p>
          <a:endParaRPr lang="en-US"/>
        </a:p>
      </dgm:t>
    </dgm:pt>
    <dgm:pt modelId="{C08CBD97-6F95-471A-97D3-4C873662D269}" type="sibTrans" cxnId="{87269A6B-E776-42C8-A59B-13C6F2771049}">
      <dgm:prSet/>
      <dgm:spPr/>
      <dgm:t>
        <a:bodyPr/>
        <a:lstStyle/>
        <a:p>
          <a:endParaRPr lang="en-US"/>
        </a:p>
      </dgm:t>
    </dgm:pt>
    <dgm:pt modelId="{9C7AD601-501C-42AF-9F42-E3762BF0AFC9}">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Evaluation of Title IX Team</a:t>
          </a:r>
        </a:p>
      </dgm:t>
    </dgm:pt>
    <dgm:pt modelId="{EADD2E6B-3310-49AD-82CB-515BDEEF5A55}" type="parTrans" cxnId="{1D161FAF-8D88-414A-BE02-68A5C68C68C4}">
      <dgm:prSet/>
      <dgm:spPr/>
      <dgm:t>
        <a:bodyPr/>
        <a:lstStyle/>
        <a:p>
          <a:endParaRPr lang="en-US"/>
        </a:p>
      </dgm:t>
    </dgm:pt>
    <dgm:pt modelId="{4265882C-91E7-4547-A6B3-632D06AEB6F5}" type="sibTrans" cxnId="{1D161FAF-8D88-414A-BE02-68A5C68C68C4}">
      <dgm:prSet/>
      <dgm:spPr/>
      <dgm:t>
        <a:bodyPr/>
        <a:lstStyle/>
        <a:p>
          <a:endParaRPr lang="en-US"/>
        </a:p>
      </dgm:t>
    </dgm:pt>
    <dgm:pt modelId="{289825B4-3C13-445B-9D35-34116C7646FA}">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Evaluation of Title IX Process</a:t>
          </a:r>
        </a:p>
      </dgm:t>
    </dgm:pt>
    <dgm:pt modelId="{F9ABAECF-0093-4B29-A9BB-0E2A2CE6E935}" type="parTrans" cxnId="{21D721A3-14AE-4C09-BA77-1E3235FFD360}">
      <dgm:prSet/>
      <dgm:spPr/>
      <dgm:t>
        <a:bodyPr/>
        <a:lstStyle/>
        <a:p>
          <a:endParaRPr lang="en-US"/>
        </a:p>
      </dgm:t>
    </dgm:pt>
    <dgm:pt modelId="{B8F1E36E-F509-4C14-A2AA-C6B8FEC1B5A0}" type="sibTrans" cxnId="{21D721A3-14AE-4C09-BA77-1E3235FFD360}">
      <dgm:prSet/>
      <dgm:spPr/>
      <dgm:t>
        <a:bodyPr/>
        <a:lstStyle/>
        <a:p>
          <a:endParaRPr lang="en-US"/>
        </a:p>
      </dgm:t>
    </dgm:pt>
    <dgm:pt modelId="{F8C6F432-7E98-41D2-9373-C65A6BF77397}" type="pres">
      <dgm:prSet presAssocID="{D271EAE5-B2BC-444A-9EF0-F46CF6CF50CB}" presName="root" presStyleCnt="0">
        <dgm:presLayoutVars>
          <dgm:dir/>
          <dgm:resizeHandles val="exact"/>
        </dgm:presLayoutVars>
      </dgm:prSet>
      <dgm:spPr/>
    </dgm:pt>
    <dgm:pt modelId="{3A2E4C82-FD6F-4B9B-8A3D-262543D5C9E3}" type="pres">
      <dgm:prSet presAssocID="{A2B24C1E-F0BC-4BD2-A666-AC3AAC4100E2}" presName="compNode" presStyleCnt="0"/>
      <dgm:spPr/>
    </dgm:pt>
    <dgm:pt modelId="{92DB25E7-1B1C-4FDC-A927-66E43996F7B9}" type="pres">
      <dgm:prSet presAssocID="{A2B24C1E-F0BC-4BD2-A666-AC3AAC4100E2}" presName="bgRect" presStyleLbl="bgShp" presStyleIdx="0" presStyleCnt="5"/>
      <dgm:spPr/>
    </dgm:pt>
    <dgm:pt modelId="{9C3B603C-3C2C-4491-A913-3F908C6D351B}" type="pres">
      <dgm:prSet presAssocID="{A2B24C1E-F0BC-4BD2-A666-AC3AAC4100E2}"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A0C3B56-FCEA-47F8-BD00-6F1BB1AAAD25}" type="pres">
      <dgm:prSet presAssocID="{A2B24C1E-F0BC-4BD2-A666-AC3AAC4100E2}" presName="spaceRect" presStyleCnt="0"/>
      <dgm:spPr/>
    </dgm:pt>
    <dgm:pt modelId="{9DFF26A2-4B6C-48E1-B332-AA2346BEA24F}" type="pres">
      <dgm:prSet presAssocID="{A2B24C1E-F0BC-4BD2-A666-AC3AAC4100E2}" presName="parTx" presStyleLbl="revTx" presStyleIdx="0" presStyleCnt="5">
        <dgm:presLayoutVars>
          <dgm:chMax val="0"/>
          <dgm:chPref val="0"/>
        </dgm:presLayoutVars>
      </dgm:prSet>
      <dgm:spPr/>
    </dgm:pt>
    <dgm:pt modelId="{A010E4BD-580C-45A5-97E1-D77282841DB5}" type="pres">
      <dgm:prSet presAssocID="{1251EFB1-239A-4F0C-8B90-BCACF9661681}" presName="sibTrans" presStyleCnt="0"/>
      <dgm:spPr/>
    </dgm:pt>
    <dgm:pt modelId="{FC7CE4DB-E50C-4D0E-9663-95E60ECBE9E5}" type="pres">
      <dgm:prSet presAssocID="{EC126132-1CB4-4ACF-B1F4-9FB9CE276FA3}" presName="compNode" presStyleCnt="0"/>
      <dgm:spPr/>
    </dgm:pt>
    <dgm:pt modelId="{4B3CE7D8-8322-44F7-B185-12E2B6029056}" type="pres">
      <dgm:prSet presAssocID="{EC126132-1CB4-4ACF-B1F4-9FB9CE276FA3}" presName="bgRect" presStyleLbl="bgShp" presStyleIdx="1" presStyleCnt="5"/>
      <dgm:spPr/>
    </dgm:pt>
    <dgm:pt modelId="{52A57C9F-C98D-422A-B0EF-E61FB3D58456}" type="pres">
      <dgm:prSet presAssocID="{EC126132-1CB4-4ACF-B1F4-9FB9CE276FA3}"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9543060F-296C-4FEF-B454-9124DE8C6DAA}" type="pres">
      <dgm:prSet presAssocID="{EC126132-1CB4-4ACF-B1F4-9FB9CE276FA3}" presName="spaceRect" presStyleCnt="0"/>
      <dgm:spPr/>
    </dgm:pt>
    <dgm:pt modelId="{D0F42372-3903-450F-A1E9-6CD443ADF0BF}" type="pres">
      <dgm:prSet presAssocID="{EC126132-1CB4-4ACF-B1F4-9FB9CE276FA3}" presName="parTx" presStyleLbl="revTx" presStyleIdx="1" presStyleCnt="5">
        <dgm:presLayoutVars>
          <dgm:chMax val="0"/>
          <dgm:chPref val="0"/>
        </dgm:presLayoutVars>
      </dgm:prSet>
      <dgm:spPr/>
    </dgm:pt>
    <dgm:pt modelId="{7BFBB27F-6BDC-4512-96F9-79C0EB7FF052}" type="pres">
      <dgm:prSet presAssocID="{78E8C054-61EF-40F4-A2A0-E7AD5BE95DA1}" presName="sibTrans" presStyleCnt="0"/>
      <dgm:spPr/>
    </dgm:pt>
    <dgm:pt modelId="{FBAECFA9-F6A2-4437-832A-5FFD2CD9C598}" type="pres">
      <dgm:prSet presAssocID="{A5412DDB-BB8E-4D9A-BE3B-58BED84C88D5}" presName="compNode" presStyleCnt="0"/>
      <dgm:spPr/>
    </dgm:pt>
    <dgm:pt modelId="{E11ABEAC-6AD3-4DB9-AD2F-AE919CABBA31}" type="pres">
      <dgm:prSet presAssocID="{A5412DDB-BB8E-4D9A-BE3B-58BED84C88D5}" presName="bgRect" presStyleLbl="bgShp" presStyleIdx="2" presStyleCnt="5"/>
      <dgm:spPr/>
    </dgm:pt>
    <dgm:pt modelId="{BB69C19D-49A2-4D0C-B7C7-77B3438F3A1B}" type="pres">
      <dgm:prSet presAssocID="{A5412DDB-BB8E-4D9A-BE3B-58BED84C88D5}"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5B083CFD-8D8F-4413-8F10-C284844205D2}" type="pres">
      <dgm:prSet presAssocID="{A5412DDB-BB8E-4D9A-BE3B-58BED84C88D5}" presName="spaceRect" presStyleCnt="0"/>
      <dgm:spPr/>
    </dgm:pt>
    <dgm:pt modelId="{99C86D31-9175-4DEB-89DF-94E50163FCC4}" type="pres">
      <dgm:prSet presAssocID="{A5412DDB-BB8E-4D9A-BE3B-58BED84C88D5}" presName="parTx" presStyleLbl="revTx" presStyleIdx="2" presStyleCnt="5">
        <dgm:presLayoutVars>
          <dgm:chMax val="0"/>
          <dgm:chPref val="0"/>
        </dgm:presLayoutVars>
      </dgm:prSet>
      <dgm:spPr/>
    </dgm:pt>
    <dgm:pt modelId="{A9F8A10E-FADA-4384-84A2-FCBC34D1FA4A}" type="pres">
      <dgm:prSet presAssocID="{C08CBD97-6F95-471A-97D3-4C873662D269}" presName="sibTrans" presStyleCnt="0"/>
      <dgm:spPr/>
    </dgm:pt>
    <dgm:pt modelId="{E3CCC4A8-A16C-4DC8-8C8A-A5032A01DC20}" type="pres">
      <dgm:prSet presAssocID="{9C7AD601-501C-42AF-9F42-E3762BF0AFC9}" presName="compNode" presStyleCnt="0"/>
      <dgm:spPr/>
    </dgm:pt>
    <dgm:pt modelId="{58207B73-1312-430D-9A2B-BE18FA210748}" type="pres">
      <dgm:prSet presAssocID="{9C7AD601-501C-42AF-9F42-E3762BF0AFC9}" presName="bgRect" presStyleLbl="bgShp" presStyleIdx="3" presStyleCnt="5"/>
      <dgm:spPr/>
    </dgm:pt>
    <dgm:pt modelId="{5ADA612E-D405-4C4C-8EC8-909DE76CC964}" type="pres">
      <dgm:prSet presAssocID="{9C7AD601-501C-42AF-9F42-E3762BF0AFC9}"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1ADB3C2-93E1-4114-B54F-DD5C835A10E3}" type="pres">
      <dgm:prSet presAssocID="{9C7AD601-501C-42AF-9F42-E3762BF0AFC9}" presName="spaceRect" presStyleCnt="0"/>
      <dgm:spPr/>
    </dgm:pt>
    <dgm:pt modelId="{72670B05-0D6B-4BDE-836C-8901F7DF83D9}" type="pres">
      <dgm:prSet presAssocID="{9C7AD601-501C-42AF-9F42-E3762BF0AFC9}" presName="parTx" presStyleLbl="revTx" presStyleIdx="3" presStyleCnt="5">
        <dgm:presLayoutVars>
          <dgm:chMax val="0"/>
          <dgm:chPref val="0"/>
        </dgm:presLayoutVars>
      </dgm:prSet>
      <dgm:spPr/>
    </dgm:pt>
    <dgm:pt modelId="{C34373D4-5CCD-4678-AD44-DB2B9FD0E018}" type="pres">
      <dgm:prSet presAssocID="{4265882C-91E7-4547-A6B3-632D06AEB6F5}" presName="sibTrans" presStyleCnt="0"/>
      <dgm:spPr/>
    </dgm:pt>
    <dgm:pt modelId="{B31A594D-98AE-4E0B-9CB5-8B761AB33ABF}" type="pres">
      <dgm:prSet presAssocID="{289825B4-3C13-445B-9D35-34116C7646FA}" presName="compNode" presStyleCnt="0"/>
      <dgm:spPr/>
    </dgm:pt>
    <dgm:pt modelId="{F18E56F5-3E0F-441E-838A-700EE2A0FEFD}" type="pres">
      <dgm:prSet presAssocID="{289825B4-3C13-445B-9D35-34116C7646FA}" presName="bgRect" presStyleLbl="bgShp" presStyleIdx="4" presStyleCnt="5"/>
      <dgm:spPr/>
    </dgm:pt>
    <dgm:pt modelId="{5D266D6A-DA53-48A9-A286-965FFA9F682E}" type="pres">
      <dgm:prSet presAssocID="{289825B4-3C13-445B-9D35-34116C7646FA}"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94F3BD3F-974D-4BDE-AA46-F123AA0BBEDE}" type="pres">
      <dgm:prSet presAssocID="{289825B4-3C13-445B-9D35-34116C7646FA}" presName="spaceRect" presStyleCnt="0"/>
      <dgm:spPr/>
    </dgm:pt>
    <dgm:pt modelId="{0D93D859-A103-4847-BDA7-B60356F67E7B}" type="pres">
      <dgm:prSet presAssocID="{289825B4-3C13-445B-9D35-34116C7646FA}" presName="parTx" presStyleLbl="revTx" presStyleIdx="4" presStyleCnt="5">
        <dgm:presLayoutVars>
          <dgm:chMax val="0"/>
          <dgm:chPref val="0"/>
        </dgm:presLayoutVars>
      </dgm:prSet>
      <dgm:spPr/>
    </dgm:pt>
  </dgm:ptLst>
  <dgm:cxnLst>
    <dgm:cxn modelId="{33CF0E05-B083-4D27-A73A-21E37DBAC528}" srcId="{D271EAE5-B2BC-444A-9EF0-F46CF6CF50CB}" destId="{EC126132-1CB4-4ACF-B1F4-9FB9CE276FA3}" srcOrd="1" destOrd="0" parTransId="{6F2E5372-776A-489B-BC6A-08A615B4F0FB}" sibTransId="{78E8C054-61EF-40F4-A2A0-E7AD5BE95DA1}"/>
    <dgm:cxn modelId="{C5E42E1B-832A-4D8F-B49D-45F1B4B4AB18}" type="presOf" srcId="{A5412DDB-BB8E-4D9A-BE3B-58BED84C88D5}" destId="{99C86D31-9175-4DEB-89DF-94E50163FCC4}" srcOrd="0" destOrd="0" presId="urn:microsoft.com/office/officeart/2018/2/layout/IconVerticalSolidList"/>
    <dgm:cxn modelId="{BB2CF71C-FFFE-4017-BC9C-9A5D17EF8439}" type="presOf" srcId="{9C7AD601-501C-42AF-9F42-E3762BF0AFC9}" destId="{72670B05-0D6B-4BDE-836C-8901F7DF83D9}" srcOrd="0" destOrd="0" presId="urn:microsoft.com/office/officeart/2018/2/layout/IconVerticalSolidList"/>
    <dgm:cxn modelId="{81E72862-5102-4778-B634-9DA99BB1887B}" type="presOf" srcId="{289825B4-3C13-445B-9D35-34116C7646FA}" destId="{0D93D859-A103-4847-BDA7-B60356F67E7B}" srcOrd="0" destOrd="0" presId="urn:microsoft.com/office/officeart/2018/2/layout/IconVerticalSolidList"/>
    <dgm:cxn modelId="{03A15742-3E82-40FF-A4F7-7CF430F9939A}" type="presOf" srcId="{A2B24C1E-F0BC-4BD2-A666-AC3AAC4100E2}" destId="{9DFF26A2-4B6C-48E1-B332-AA2346BEA24F}" srcOrd="0" destOrd="0" presId="urn:microsoft.com/office/officeart/2018/2/layout/IconVerticalSolidList"/>
    <dgm:cxn modelId="{87269A6B-E776-42C8-A59B-13C6F2771049}" srcId="{D271EAE5-B2BC-444A-9EF0-F46CF6CF50CB}" destId="{A5412DDB-BB8E-4D9A-BE3B-58BED84C88D5}" srcOrd="2" destOrd="0" parTransId="{34582B95-EAD8-4FBE-BE96-FF9BBDDA02FC}" sibTransId="{C08CBD97-6F95-471A-97D3-4C873662D269}"/>
    <dgm:cxn modelId="{D4BA3179-479C-432E-8969-1741A43764AF}" type="presOf" srcId="{EC126132-1CB4-4ACF-B1F4-9FB9CE276FA3}" destId="{D0F42372-3903-450F-A1E9-6CD443ADF0BF}" srcOrd="0" destOrd="0" presId="urn:microsoft.com/office/officeart/2018/2/layout/IconVerticalSolidList"/>
    <dgm:cxn modelId="{21D721A3-14AE-4C09-BA77-1E3235FFD360}" srcId="{D271EAE5-B2BC-444A-9EF0-F46CF6CF50CB}" destId="{289825B4-3C13-445B-9D35-34116C7646FA}" srcOrd="4" destOrd="0" parTransId="{F9ABAECF-0093-4B29-A9BB-0E2A2CE6E935}" sibTransId="{B8F1E36E-F509-4C14-A2AA-C6B8FEC1B5A0}"/>
    <dgm:cxn modelId="{1D161FAF-8D88-414A-BE02-68A5C68C68C4}" srcId="{D271EAE5-B2BC-444A-9EF0-F46CF6CF50CB}" destId="{9C7AD601-501C-42AF-9F42-E3762BF0AFC9}" srcOrd="3" destOrd="0" parTransId="{EADD2E6B-3310-49AD-82CB-515BDEEF5A55}" sibTransId="{4265882C-91E7-4547-A6B3-632D06AEB6F5}"/>
    <dgm:cxn modelId="{F0D536AF-F877-475F-A8DF-A70AEAD360EA}" srcId="{D271EAE5-B2BC-444A-9EF0-F46CF6CF50CB}" destId="{A2B24C1E-F0BC-4BD2-A666-AC3AAC4100E2}" srcOrd="0" destOrd="0" parTransId="{A5CF8929-FBAD-4D9B-ABD2-89FDAF661932}" sibTransId="{1251EFB1-239A-4F0C-8B90-BCACF9661681}"/>
    <dgm:cxn modelId="{2126B5B3-BE63-454B-9D0B-7DDE3C3AEBF3}" type="presOf" srcId="{D271EAE5-B2BC-444A-9EF0-F46CF6CF50CB}" destId="{F8C6F432-7E98-41D2-9373-C65A6BF77397}" srcOrd="0" destOrd="0" presId="urn:microsoft.com/office/officeart/2018/2/layout/IconVerticalSolidList"/>
    <dgm:cxn modelId="{7DAFE417-85B4-47E5-BDE6-4F668684E08A}" type="presParOf" srcId="{F8C6F432-7E98-41D2-9373-C65A6BF77397}" destId="{3A2E4C82-FD6F-4B9B-8A3D-262543D5C9E3}" srcOrd="0" destOrd="0" presId="urn:microsoft.com/office/officeart/2018/2/layout/IconVerticalSolidList"/>
    <dgm:cxn modelId="{BC4F3B49-1E3D-4514-B34F-6E46F80A0C88}" type="presParOf" srcId="{3A2E4C82-FD6F-4B9B-8A3D-262543D5C9E3}" destId="{92DB25E7-1B1C-4FDC-A927-66E43996F7B9}" srcOrd="0" destOrd="0" presId="urn:microsoft.com/office/officeart/2018/2/layout/IconVerticalSolidList"/>
    <dgm:cxn modelId="{09420526-7563-4396-AB4C-3CBB7516F98C}" type="presParOf" srcId="{3A2E4C82-FD6F-4B9B-8A3D-262543D5C9E3}" destId="{9C3B603C-3C2C-4491-A913-3F908C6D351B}" srcOrd="1" destOrd="0" presId="urn:microsoft.com/office/officeart/2018/2/layout/IconVerticalSolidList"/>
    <dgm:cxn modelId="{10B6C7C2-76E4-4211-83D6-E52F90527FF8}" type="presParOf" srcId="{3A2E4C82-FD6F-4B9B-8A3D-262543D5C9E3}" destId="{AA0C3B56-FCEA-47F8-BD00-6F1BB1AAAD25}" srcOrd="2" destOrd="0" presId="urn:microsoft.com/office/officeart/2018/2/layout/IconVerticalSolidList"/>
    <dgm:cxn modelId="{E8E50E30-A21B-4F69-993B-02F2D85CE026}" type="presParOf" srcId="{3A2E4C82-FD6F-4B9B-8A3D-262543D5C9E3}" destId="{9DFF26A2-4B6C-48E1-B332-AA2346BEA24F}" srcOrd="3" destOrd="0" presId="urn:microsoft.com/office/officeart/2018/2/layout/IconVerticalSolidList"/>
    <dgm:cxn modelId="{B56C8729-B3C6-4852-835B-F2CED4DD8704}" type="presParOf" srcId="{F8C6F432-7E98-41D2-9373-C65A6BF77397}" destId="{A010E4BD-580C-45A5-97E1-D77282841DB5}" srcOrd="1" destOrd="0" presId="urn:microsoft.com/office/officeart/2018/2/layout/IconVerticalSolidList"/>
    <dgm:cxn modelId="{83A6985A-E27A-4988-9678-3D8810F3FD0B}" type="presParOf" srcId="{F8C6F432-7E98-41D2-9373-C65A6BF77397}" destId="{FC7CE4DB-E50C-4D0E-9663-95E60ECBE9E5}" srcOrd="2" destOrd="0" presId="urn:microsoft.com/office/officeart/2018/2/layout/IconVerticalSolidList"/>
    <dgm:cxn modelId="{F61C8FAA-D12C-42AD-B2E5-E2EA2DA3C22A}" type="presParOf" srcId="{FC7CE4DB-E50C-4D0E-9663-95E60ECBE9E5}" destId="{4B3CE7D8-8322-44F7-B185-12E2B6029056}" srcOrd="0" destOrd="0" presId="urn:microsoft.com/office/officeart/2018/2/layout/IconVerticalSolidList"/>
    <dgm:cxn modelId="{9DE84076-50C9-4718-A5CF-814B6FF1B369}" type="presParOf" srcId="{FC7CE4DB-E50C-4D0E-9663-95E60ECBE9E5}" destId="{52A57C9F-C98D-422A-B0EF-E61FB3D58456}" srcOrd="1" destOrd="0" presId="urn:microsoft.com/office/officeart/2018/2/layout/IconVerticalSolidList"/>
    <dgm:cxn modelId="{5C0BB757-D7EA-43D6-8E2E-43C5BBB44479}" type="presParOf" srcId="{FC7CE4DB-E50C-4D0E-9663-95E60ECBE9E5}" destId="{9543060F-296C-4FEF-B454-9124DE8C6DAA}" srcOrd="2" destOrd="0" presId="urn:microsoft.com/office/officeart/2018/2/layout/IconVerticalSolidList"/>
    <dgm:cxn modelId="{972067A6-EE35-4C8F-9B3E-8EDF30ADDA88}" type="presParOf" srcId="{FC7CE4DB-E50C-4D0E-9663-95E60ECBE9E5}" destId="{D0F42372-3903-450F-A1E9-6CD443ADF0BF}" srcOrd="3" destOrd="0" presId="urn:microsoft.com/office/officeart/2018/2/layout/IconVerticalSolidList"/>
    <dgm:cxn modelId="{A76053F7-354E-45AE-A37F-5EF5C99354CB}" type="presParOf" srcId="{F8C6F432-7E98-41D2-9373-C65A6BF77397}" destId="{7BFBB27F-6BDC-4512-96F9-79C0EB7FF052}" srcOrd="3" destOrd="0" presId="urn:microsoft.com/office/officeart/2018/2/layout/IconVerticalSolidList"/>
    <dgm:cxn modelId="{51884E9C-0951-4212-BEDA-D289A0A23AFD}" type="presParOf" srcId="{F8C6F432-7E98-41D2-9373-C65A6BF77397}" destId="{FBAECFA9-F6A2-4437-832A-5FFD2CD9C598}" srcOrd="4" destOrd="0" presId="urn:microsoft.com/office/officeart/2018/2/layout/IconVerticalSolidList"/>
    <dgm:cxn modelId="{F85B81D8-C6CD-4307-830B-CEE32B7CA4DD}" type="presParOf" srcId="{FBAECFA9-F6A2-4437-832A-5FFD2CD9C598}" destId="{E11ABEAC-6AD3-4DB9-AD2F-AE919CABBA31}" srcOrd="0" destOrd="0" presId="urn:microsoft.com/office/officeart/2018/2/layout/IconVerticalSolidList"/>
    <dgm:cxn modelId="{3CB19C68-8E26-409A-B539-3AEBE4D650AC}" type="presParOf" srcId="{FBAECFA9-F6A2-4437-832A-5FFD2CD9C598}" destId="{BB69C19D-49A2-4D0C-B7C7-77B3438F3A1B}" srcOrd="1" destOrd="0" presId="urn:microsoft.com/office/officeart/2018/2/layout/IconVerticalSolidList"/>
    <dgm:cxn modelId="{49391BF1-09F9-4F58-A4FB-1E2D7859FA0D}" type="presParOf" srcId="{FBAECFA9-F6A2-4437-832A-5FFD2CD9C598}" destId="{5B083CFD-8D8F-4413-8F10-C284844205D2}" srcOrd="2" destOrd="0" presId="urn:microsoft.com/office/officeart/2018/2/layout/IconVerticalSolidList"/>
    <dgm:cxn modelId="{E7F57A63-F71D-48DB-A0BA-B919567C17F0}" type="presParOf" srcId="{FBAECFA9-F6A2-4437-832A-5FFD2CD9C598}" destId="{99C86D31-9175-4DEB-89DF-94E50163FCC4}" srcOrd="3" destOrd="0" presId="urn:microsoft.com/office/officeart/2018/2/layout/IconVerticalSolidList"/>
    <dgm:cxn modelId="{1FBF6432-1D2C-4485-A68E-AD8860E2A4AD}" type="presParOf" srcId="{F8C6F432-7E98-41D2-9373-C65A6BF77397}" destId="{A9F8A10E-FADA-4384-84A2-FCBC34D1FA4A}" srcOrd="5" destOrd="0" presId="urn:microsoft.com/office/officeart/2018/2/layout/IconVerticalSolidList"/>
    <dgm:cxn modelId="{E6181B53-0242-45CC-BFEE-B787FEF2B7A5}" type="presParOf" srcId="{F8C6F432-7E98-41D2-9373-C65A6BF77397}" destId="{E3CCC4A8-A16C-4DC8-8C8A-A5032A01DC20}" srcOrd="6" destOrd="0" presId="urn:microsoft.com/office/officeart/2018/2/layout/IconVerticalSolidList"/>
    <dgm:cxn modelId="{0A54B835-504C-44D5-9A1A-0CB8CF1DE4DA}" type="presParOf" srcId="{E3CCC4A8-A16C-4DC8-8C8A-A5032A01DC20}" destId="{58207B73-1312-430D-9A2B-BE18FA210748}" srcOrd="0" destOrd="0" presId="urn:microsoft.com/office/officeart/2018/2/layout/IconVerticalSolidList"/>
    <dgm:cxn modelId="{AF7FEB9F-7F9C-4B70-A2C5-ADB6E6DF144B}" type="presParOf" srcId="{E3CCC4A8-A16C-4DC8-8C8A-A5032A01DC20}" destId="{5ADA612E-D405-4C4C-8EC8-909DE76CC964}" srcOrd="1" destOrd="0" presId="urn:microsoft.com/office/officeart/2018/2/layout/IconVerticalSolidList"/>
    <dgm:cxn modelId="{39106CB0-4D2D-4F1F-AFC4-1F6DC8276EC8}" type="presParOf" srcId="{E3CCC4A8-A16C-4DC8-8C8A-A5032A01DC20}" destId="{C1ADB3C2-93E1-4114-B54F-DD5C835A10E3}" srcOrd="2" destOrd="0" presId="urn:microsoft.com/office/officeart/2018/2/layout/IconVerticalSolidList"/>
    <dgm:cxn modelId="{F3C2883A-3F7D-4429-9191-0820BC4A2D80}" type="presParOf" srcId="{E3CCC4A8-A16C-4DC8-8C8A-A5032A01DC20}" destId="{72670B05-0D6B-4BDE-836C-8901F7DF83D9}" srcOrd="3" destOrd="0" presId="urn:microsoft.com/office/officeart/2018/2/layout/IconVerticalSolidList"/>
    <dgm:cxn modelId="{A379E189-8E7E-4B62-93BB-51F9E0088215}" type="presParOf" srcId="{F8C6F432-7E98-41D2-9373-C65A6BF77397}" destId="{C34373D4-5CCD-4678-AD44-DB2B9FD0E018}" srcOrd="7" destOrd="0" presId="urn:microsoft.com/office/officeart/2018/2/layout/IconVerticalSolidList"/>
    <dgm:cxn modelId="{DDB019C9-DCBC-49A8-8C49-FE04A30E75A6}" type="presParOf" srcId="{F8C6F432-7E98-41D2-9373-C65A6BF77397}" destId="{B31A594D-98AE-4E0B-9CB5-8B761AB33ABF}" srcOrd="8" destOrd="0" presId="urn:microsoft.com/office/officeart/2018/2/layout/IconVerticalSolidList"/>
    <dgm:cxn modelId="{7692C2F4-415F-4CA2-9D4B-EDA337025D0C}" type="presParOf" srcId="{B31A594D-98AE-4E0B-9CB5-8B761AB33ABF}" destId="{F18E56F5-3E0F-441E-838A-700EE2A0FEFD}" srcOrd="0" destOrd="0" presId="urn:microsoft.com/office/officeart/2018/2/layout/IconVerticalSolidList"/>
    <dgm:cxn modelId="{E85A354E-73E7-413C-B044-03BD314B8EC7}" type="presParOf" srcId="{B31A594D-98AE-4E0B-9CB5-8B761AB33ABF}" destId="{5D266D6A-DA53-48A9-A286-965FFA9F682E}" srcOrd="1" destOrd="0" presId="urn:microsoft.com/office/officeart/2018/2/layout/IconVerticalSolidList"/>
    <dgm:cxn modelId="{FD7C5BB1-D5B7-48A7-B668-2B6607CEDD04}" type="presParOf" srcId="{B31A594D-98AE-4E0B-9CB5-8B761AB33ABF}" destId="{94F3BD3F-974D-4BDE-AA46-F123AA0BBEDE}" srcOrd="2" destOrd="0" presId="urn:microsoft.com/office/officeart/2018/2/layout/IconVerticalSolidList"/>
    <dgm:cxn modelId="{483740D0-9A0F-47ED-A4C6-F24F6A44D6F5}" type="presParOf" srcId="{B31A594D-98AE-4E0B-9CB5-8B761AB33ABF}" destId="{0D93D859-A103-4847-BDA7-B60356F67E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07B19-30E2-4181-8FD1-42924120C47C}">
      <dsp:nvSpPr>
        <dsp:cNvPr id="0" name=""/>
        <dsp:cNvSpPr/>
      </dsp:nvSpPr>
      <dsp:spPr>
        <a:xfrm>
          <a:off x="668" y="1063517"/>
          <a:ext cx="2706867" cy="3248240"/>
        </a:xfrm>
        <a:prstGeom prst="rect">
          <a:avLst/>
        </a:prstGeom>
        <a:solidFill>
          <a:srgbClr val="08254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n>
                <a:noFill/>
              </a:ln>
              <a:latin typeface="Open Sans" panose="020B0606030504020204" pitchFamily="34" charset="0"/>
              <a:ea typeface="Open Sans" panose="020B0606030504020204" pitchFamily="34" charset="0"/>
              <a:cs typeface="Open Sans" panose="020B0606030504020204" pitchFamily="34" charset="0"/>
            </a:rPr>
            <a:t>Bias </a:t>
          </a:r>
          <a:r>
            <a:rPr lang="en-US" sz="1800" u="sng" kern="1200" dirty="0">
              <a:ln>
                <a:noFill/>
              </a:ln>
              <a:latin typeface="Open Sans" panose="020B0606030504020204" pitchFamily="34" charset="0"/>
              <a:ea typeface="Open Sans" panose="020B0606030504020204" pitchFamily="34" charset="0"/>
              <a:cs typeface="Open Sans" panose="020B0606030504020204" pitchFamily="34" charset="0"/>
            </a:rPr>
            <a:t>IS NOT</a:t>
          </a:r>
          <a:r>
            <a:rPr lang="en-US" sz="1800" kern="1200" dirty="0">
              <a:ln>
                <a:noFill/>
              </a:ln>
              <a:latin typeface="Open Sans" panose="020B0606030504020204" pitchFamily="34" charset="0"/>
              <a:ea typeface="Open Sans" panose="020B0606030504020204" pitchFamily="34" charset="0"/>
              <a:cs typeface="Open Sans" panose="020B0606030504020204" pitchFamily="34" charset="0"/>
            </a:rPr>
            <a:t> Bad – what you do based on bias could potentially be harmful.</a:t>
          </a:r>
        </a:p>
      </dsp:txBody>
      <dsp:txXfrm>
        <a:off x="668" y="2362813"/>
        <a:ext cx="2706867" cy="1948944"/>
      </dsp:txXfrm>
    </dsp:sp>
    <dsp:sp modelId="{93607890-6290-43D9-8339-137CEFF6F28B}">
      <dsp:nvSpPr>
        <dsp:cNvPr id="0" name=""/>
        <dsp:cNvSpPr/>
      </dsp:nvSpPr>
      <dsp:spPr>
        <a:xfrm>
          <a:off x="668"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668" y="1063517"/>
        <a:ext cx="2706867" cy="1299296"/>
      </dsp:txXfrm>
    </dsp:sp>
    <dsp:sp modelId="{4A983771-B27E-459F-B8F3-5DAE20C461E4}">
      <dsp:nvSpPr>
        <dsp:cNvPr id="0" name=""/>
        <dsp:cNvSpPr/>
      </dsp:nvSpPr>
      <dsp:spPr>
        <a:xfrm>
          <a:off x="2924085" y="1063517"/>
          <a:ext cx="2706867" cy="324824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Being different and recognizing differences is “okay.”</a:t>
          </a:r>
        </a:p>
      </dsp:txBody>
      <dsp:txXfrm>
        <a:off x="2924085" y="2362813"/>
        <a:ext cx="2706867" cy="1948944"/>
      </dsp:txXfrm>
    </dsp:sp>
    <dsp:sp modelId="{FA0C32A2-350B-41CE-B6A0-704D4EC0E6E0}">
      <dsp:nvSpPr>
        <dsp:cNvPr id="0" name=""/>
        <dsp:cNvSpPr/>
      </dsp:nvSpPr>
      <dsp:spPr>
        <a:xfrm>
          <a:off x="2924085"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924085" y="1063517"/>
        <a:ext cx="2706867" cy="1299296"/>
      </dsp:txXfrm>
    </dsp:sp>
    <dsp:sp modelId="{0476BAD0-90B4-4AFE-9EBC-130228A0B234}">
      <dsp:nvSpPr>
        <dsp:cNvPr id="0" name=""/>
        <dsp:cNvSpPr/>
      </dsp:nvSpPr>
      <dsp:spPr>
        <a:xfrm>
          <a:off x="5847502" y="1063517"/>
          <a:ext cx="2706867" cy="3248240"/>
        </a:xfrm>
        <a:prstGeom prst="rect">
          <a:avLst/>
        </a:prstGeom>
        <a:solidFill>
          <a:srgbClr val="00859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Our view of the world (worldview) is shaped by values, perceptions, assumptions and expectations.</a:t>
          </a:r>
        </a:p>
      </dsp:txBody>
      <dsp:txXfrm>
        <a:off x="5847502" y="2362813"/>
        <a:ext cx="2706867" cy="1948944"/>
      </dsp:txXfrm>
    </dsp:sp>
    <dsp:sp modelId="{38BA470D-E878-48F0-A129-451F756ED0A0}">
      <dsp:nvSpPr>
        <dsp:cNvPr id="0" name=""/>
        <dsp:cNvSpPr/>
      </dsp:nvSpPr>
      <dsp:spPr>
        <a:xfrm>
          <a:off x="5847502"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5847502" y="1063517"/>
        <a:ext cx="2706867" cy="1299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94780-B1A5-4F88-94D6-85ECC08A0E53}">
      <dsp:nvSpPr>
        <dsp:cNvPr id="0" name=""/>
        <dsp:cNvSpPr/>
      </dsp:nvSpPr>
      <dsp:spPr>
        <a:xfrm>
          <a:off x="0" y="4247"/>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DE15A020-9009-468B-B8AF-424F95A1171D}">
      <dsp:nvSpPr>
        <dsp:cNvPr id="0" name=""/>
        <dsp:cNvSpPr/>
      </dsp:nvSpPr>
      <dsp:spPr>
        <a:xfrm>
          <a:off x="381027" y="287655"/>
          <a:ext cx="693454" cy="69277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87668-3DB0-486E-B3E6-ECFDB1F2BAD7}">
      <dsp:nvSpPr>
        <dsp:cNvPr id="0" name=""/>
        <dsp:cNvSpPr/>
      </dsp:nvSpPr>
      <dsp:spPr>
        <a:xfrm>
          <a:off x="1455508" y="4247"/>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Define:</a:t>
          </a:r>
          <a:r>
            <a:rPr lang="en-US" sz="2200" kern="1200" dirty="0">
              <a:latin typeface="Open Sans" panose="020B0606030504020204" pitchFamily="34" charset="0"/>
              <a:ea typeface="Open Sans" panose="020B0606030504020204" pitchFamily="34" charset="0"/>
              <a:cs typeface="Open Sans" panose="020B0606030504020204" pitchFamily="34" charset="0"/>
            </a:rPr>
            <a:t>  What are biases? What types of bias exist?</a:t>
          </a:r>
        </a:p>
      </dsp:txBody>
      <dsp:txXfrm>
        <a:off x="1455508" y="4247"/>
        <a:ext cx="6315437" cy="1260825"/>
      </dsp:txXfrm>
    </dsp:sp>
    <dsp:sp modelId="{2828CC0C-2D3D-47DC-9DFA-BE8755B84D81}">
      <dsp:nvSpPr>
        <dsp:cNvPr id="0" name=""/>
        <dsp:cNvSpPr/>
      </dsp:nvSpPr>
      <dsp:spPr>
        <a:xfrm>
          <a:off x="0" y="1545256"/>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2369FABB-6103-432C-8509-649246B2B40F}">
      <dsp:nvSpPr>
        <dsp:cNvPr id="0" name=""/>
        <dsp:cNvSpPr/>
      </dsp:nvSpPr>
      <dsp:spPr>
        <a:xfrm>
          <a:off x="381027" y="1828664"/>
          <a:ext cx="693454" cy="69277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B25ACB-E6B1-4DC8-B8C7-A98D06659259}">
      <dsp:nvSpPr>
        <dsp:cNvPr id="0" name=""/>
        <dsp:cNvSpPr/>
      </dsp:nvSpPr>
      <dsp:spPr>
        <a:xfrm>
          <a:off x="1455508" y="1545256"/>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Recognize: </a:t>
          </a:r>
          <a:r>
            <a:rPr lang="en-US" sz="2200" kern="1200" dirty="0">
              <a:latin typeface="Open Sans" panose="020B0606030504020204" pitchFamily="34" charset="0"/>
              <a:ea typeface="Open Sans" panose="020B0606030504020204" pitchFamily="34" charset="0"/>
              <a:cs typeface="Open Sans" panose="020B0606030504020204" pitchFamily="34" charset="0"/>
            </a:rPr>
            <a:t>Where do my biases come from? How do they influence my actions and the actions of groups I identify with?</a:t>
          </a:r>
        </a:p>
      </dsp:txBody>
      <dsp:txXfrm>
        <a:off x="1455508" y="1545256"/>
        <a:ext cx="6315437" cy="1260825"/>
      </dsp:txXfrm>
    </dsp:sp>
    <dsp:sp modelId="{BB14AEF8-B725-42B8-990A-CA7AA48FF201}">
      <dsp:nvSpPr>
        <dsp:cNvPr id="0" name=""/>
        <dsp:cNvSpPr/>
      </dsp:nvSpPr>
      <dsp:spPr>
        <a:xfrm>
          <a:off x="0" y="3086265"/>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C3BB6946-34FC-4525-8197-BCB7A78B5BB1}">
      <dsp:nvSpPr>
        <dsp:cNvPr id="0" name=""/>
        <dsp:cNvSpPr/>
      </dsp:nvSpPr>
      <dsp:spPr>
        <a:xfrm>
          <a:off x="381027" y="3369673"/>
          <a:ext cx="693454" cy="69277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6269BA-FE0A-4658-938D-ED950692F448}">
      <dsp:nvSpPr>
        <dsp:cNvPr id="0" name=""/>
        <dsp:cNvSpPr/>
      </dsp:nvSpPr>
      <dsp:spPr>
        <a:xfrm>
          <a:off x="1455508" y="3086265"/>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Overcome:</a:t>
          </a:r>
          <a:r>
            <a:rPr lang="en-US" sz="2200" kern="1200" dirty="0">
              <a:latin typeface="Open Sans" panose="020B0606030504020204" pitchFamily="34" charset="0"/>
              <a:ea typeface="Open Sans" panose="020B0606030504020204" pitchFamily="34" charset="0"/>
              <a:cs typeface="Open Sans" panose="020B0606030504020204" pitchFamily="34" charset="0"/>
            </a:rPr>
            <a:t> What can we do about them?  Individually? As Interviewers?</a:t>
          </a:r>
        </a:p>
      </dsp:txBody>
      <dsp:txXfrm>
        <a:off x="1455508" y="3086265"/>
        <a:ext cx="6315437" cy="1260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83B64-666A-4455-8B18-3A74F79FF822}">
      <dsp:nvSpPr>
        <dsp:cNvPr id="0" name=""/>
        <dsp:cNvSpPr/>
      </dsp:nvSpPr>
      <dsp:spPr>
        <a:xfrm>
          <a:off x="0" y="166852"/>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1265A-D657-4D26-A1EF-7B7EA3F5A5BF}">
      <dsp:nvSpPr>
        <dsp:cNvPr id="0" name=""/>
        <dsp:cNvSpPr/>
      </dsp:nvSpPr>
      <dsp:spPr>
        <a:xfrm>
          <a:off x="135528" y="244738"/>
          <a:ext cx="589709" cy="58913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8AEC3-F5D7-4A55-8952-0E69EBDE48E6}">
      <dsp:nvSpPr>
        <dsp:cNvPr id="0" name=""/>
        <dsp:cNvSpPr/>
      </dsp:nvSpPr>
      <dsp:spPr>
        <a:xfrm>
          <a:off x="860766" y="49175"/>
          <a:ext cx="5889507" cy="99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1" tIns="80511" rIns="80511" bIns="8051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Form of Selective Perception</a:t>
          </a:r>
        </a:p>
      </dsp:txBody>
      <dsp:txXfrm>
        <a:off x="860766" y="49175"/>
        <a:ext cx="5889507" cy="996087"/>
      </dsp:txXfrm>
    </dsp:sp>
    <dsp:sp modelId="{ACAAFB8F-9A70-4058-9D78-6462BF87B59F}">
      <dsp:nvSpPr>
        <dsp:cNvPr id="0" name=""/>
        <dsp:cNvSpPr/>
      </dsp:nvSpPr>
      <dsp:spPr>
        <a:xfrm>
          <a:off x="0" y="1237308"/>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FAC28-B486-4C6B-AFCE-C02D2BA5D96D}">
      <dsp:nvSpPr>
        <dsp:cNvPr id="0" name=""/>
        <dsp:cNvSpPr/>
      </dsp:nvSpPr>
      <dsp:spPr>
        <a:xfrm>
          <a:off x="135528" y="1315194"/>
          <a:ext cx="589709" cy="58913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CE824C-6930-49E5-BA49-15D75F1CB952}">
      <dsp:nvSpPr>
        <dsp:cNvPr id="0" name=""/>
        <dsp:cNvSpPr/>
      </dsp:nvSpPr>
      <dsp:spPr>
        <a:xfrm>
          <a:off x="860766" y="1240962"/>
          <a:ext cx="5889507" cy="746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See things from our own personal perspective </a:t>
          </a:r>
        </a:p>
      </dsp:txBody>
      <dsp:txXfrm>
        <a:off x="860766" y="1240962"/>
        <a:ext cx="5889507" cy="746045"/>
      </dsp:txXfrm>
    </dsp:sp>
    <dsp:sp modelId="{A21045ED-0B84-420E-BA7A-A2F24160F9DA}">
      <dsp:nvSpPr>
        <dsp:cNvPr id="0" name=""/>
        <dsp:cNvSpPr/>
      </dsp:nvSpPr>
      <dsp:spPr>
        <a:xfrm>
          <a:off x="0" y="2179053"/>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62D13-03F6-489D-B547-537D6C79D335}">
      <dsp:nvSpPr>
        <dsp:cNvPr id="0" name=""/>
        <dsp:cNvSpPr/>
      </dsp:nvSpPr>
      <dsp:spPr>
        <a:xfrm>
          <a:off x="144464" y="2256939"/>
          <a:ext cx="571837" cy="58913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775317-7187-4973-99AA-74681C086616}">
      <dsp:nvSpPr>
        <dsp:cNvPr id="0" name=""/>
        <dsp:cNvSpPr/>
      </dsp:nvSpPr>
      <dsp:spPr>
        <a:xfrm>
          <a:off x="860766" y="2179053"/>
          <a:ext cx="5889507" cy="75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Organize and interpret events/information based on this perception </a:t>
          </a:r>
        </a:p>
      </dsp:txBody>
      <dsp:txXfrm>
        <a:off x="860766" y="2179053"/>
        <a:ext cx="5889507" cy="753353"/>
      </dsp:txXfrm>
    </dsp:sp>
    <dsp:sp modelId="{CD4C2F67-B75A-416D-8266-A51712EEDFF7}">
      <dsp:nvSpPr>
        <dsp:cNvPr id="0" name=""/>
        <dsp:cNvSpPr/>
      </dsp:nvSpPr>
      <dsp:spPr>
        <a:xfrm>
          <a:off x="0" y="3124452"/>
          <a:ext cx="6763530" cy="13830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F1405-B891-482B-AE8E-E83A2CABFAB6}">
      <dsp:nvSpPr>
        <dsp:cNvPr id="0" name=""/>
        <dsp:cNvSpPr/>
      </dsp:nvSpPr>
      <dsp:spPr>
        <a:xfrm>
          <a:off x="135528" y="3521396"/>
          <a:ext cx="589709" cy="589133"/>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922139-195C-4531-A7FA-8AE94EAA799C}">
      <dsp:nvSpPr>
        <dsp:cNvPr id="0" name=""/>
        <dsp:cNvSpPr/>
      </dsp:nvSpPr>
      <dsp:spPr>
        <a:xfrm>
          <a:off x="860766" y="3443510"/>
          <a:ext cx="5889507" cy="75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Influences what we pay attention to and the problems we identify, and the alternatives we develop or consider. </a:t>
          </a:r>
        </a:p>
      </dsp:txBody>
      <dsp:txXfrm>
        <a:off x="860766" y="3443510"/>
        <a:ext cx="5889507" cy="7533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4A6A0-03EF-4A25-A125-EB3FCC517B2A}">
      <dsp:nvSpPr>
        <dsp:cNvPr id="0" name=""/>
        <dsp:cNvSpPr/>
      </dsp:nvSpPr>
      <dsp:spPr>
        <a:xfrm>
          <a:off x="0" y="458377"/>
          <a:ext cx="4308514"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B94765-A4B7-4684-894C-CDE82D4B6D43}">
      <dsp:nvSpPr>
        <dsp:cNvPr id="0" name=""/>
        <dsp:cNvSpPr/>
      </dsp:nvSpPr>
      <dsp:spPr>
        <a:xfrm>
          <a:off x="215425" y="74617"/>
          <a:ext cx="3015959"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Open Sans" panose="020B0606030504020204" pitchFamily="34" charset="0"/>
              <a:ea typeface="Open Sans" panose="020B0606030504020204" pitchFamily="34" charset="0"/>
              <a:cs typeface="Open Sans" panose="020B0606030504020204" pitchFamily="34" charset="0"/>
            </a:rPr>
            <a:t>Bias of Investigator</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52892" y="112084"/>
        <a:ext cx="2941025" cy="692586"/>
      </dsp:txXfrm>
    </dsp:sp>
    <dsp:sp modelId="{734C89BE-5A5A-4362-99FA-E760953AC73B}">
      <dsp:nvSpPr>
        <dsp:cNvPr id="0" name=""/>
        <dsp:cNvSpPr/>
      </dsp:nvSpPr>
      <dsp:spPr>
        <a:xfrm>
          <a:off x="0" y="1637737"/>
          <a:ext cx="4308514" cy="6552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389EB-FB69-483D-A079-12292DC051CF}">
      <dsp:nvSpPr>
        <dsp:cNvPr id="0" name=""/>
        <dsp:cNvSpPr/>
      </dsp:nvSpPr>
      <dsp:spPr>
        <a:xfrm>
          <a:off x="215425" y="1253977"/>
          <a:ext cx="3015959" cy="7675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Bias of the Interviewee</a:t>
          </a:r>
        </a:p>
      </dsp:txBody>
      <dsp:txXfrm>
        <a:off x="252892" y="1291444"/>
        <a:ext cx="2941025" cy="692586"/>
      </dsp:txXfrm>
    </dsp:sp>
    <dsp:sp modelId="{32E7AAB3-82C1-48DD-A6BA-2ED025084231}">
      <dsp:nvSpPr>
        <dsp:cNvPr id="0" name=""/>
        <dsp:cNvSpPr/>
      </dsp:nvSpPr>
      <dsp:spPr>
        <a:xfrm>
          <a:off x="0" y="2817098"/>
          <a:ext cx="4308514" cy="6552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0FE1B7-976D-4468-881B-BF537B67990A}">
      <dsp:nvSpPr>
        <dsp:cNvPr id="0" name=""/>
        <dsp:cNvSpPr/>
      </dsp:nvSpPr>
      <dsp:spPr>
        <a:xfrm>
          <a:off x="215425" y="2433338"/>
          <a:ext cx="3015959" cy="7675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Open Sans" panose="020B0606030504020204" pitchFamily="34" charset="0"/>
              <a:ea typeface="Open Sans" panose="020B0606030504020204" pitchFamily="34" charset="0"/>
              <a:cs typeface="Open Sans" panose="020B0606030504020204" pitchFamily="34" charset="0"/>
            </a:rPr>
            <a:t>Bias during a Live Hearing</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52892" y="2470805"/>
        <a:ext cx="2941025" cy="692586"/>
      </dsp:txXfrm>
    </dsp:sp>
    <dsp:sp modelId="{2E68AC8C-32CD-4DD0-B1AD-2D3D9015958C}">
      <dsp:nvSpPr>
        <dsp:cNvPr id="0" name=""/>
        <dsp:cNvSpPr/>
      </dsp:nvSpPr>
      <dsp:spPr>
        <a:xfrm>
          <a:off x="0" y="3996458"/>
          <a:ext cx="4308514" cy="655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CF82C-0C17-4065-B0FB-D55D289BEF52}">
      <dsp:nvSpPr>
        <dsp:cNvPr id="0" name=""/>
        <dsp:cNvSpPr/>
      </dsp:nvSpPr>
      <dsp:spPr>
        <a:xfrm>
          <a:off x="215425" y="3612698"/>
          <a:ext cx="3015959" cy="7675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Bias of the Title IX Coordinator/ Process</a:t>
          </a:r>
        </a:p>
      </dsp:txBody>
      <dsp:txXfrm>
        <a:off x="252892" y="3650165"/>
        <a:ext cx="2941025"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BEF36-51F5-41B3-A8ED-24BB0DFD90D3}">
      <dsp:nvSpPr>
        <dsp:cNvPr id="0" name=""/>
        <dsp:cNvSpPr/>
      </dsp:nvSpPr>
      <dsp:spPr>
        <a:xfrm>
          <a:off x="0" y="0"/>
          <a:ext cx="6309360" cy="9586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latin typeface="Open Sans" panose="020B0606030504020204" pitchFamily="34" charset="0"/>
              <a:ea typeface="Open Sans" panose="020B0606030504020204" pitchFamily="34" charset="0"/>
              <a:cs typeface="Open Sans" panose="020B0606030504020204" pitchFamily="34" charset="0"/>
            </a:rPr>
            <a:t>Avoid Stereo</a:t>
          </a:r>
          <a:r>
            <a:rPr lang="en-US" sz="2400" kern="1200" dirty="0">
              <a:latin typeface="Open Sans" panose="020B0606030504020204" pitchFamily="34" charset="0"/>
              <a:ea typeface="Open Sans" panose="020B0606030504020204" pitchFamily="34" charset="0"/>
              <a:cs typeface="Open Sans" panose="020B0606030504020204" pitchFamily="34" charset="0"/>
            </a:rPr>
            <a:t>types</a:t>
          </a:r>
        </a:p>
      </dsp:txBody>
      <dsp:txXfrm>
        <a:off x="28078" y="28078"/>
        <a:ext cx="5193889" cy="902499"/>
      </dsp:txXfrm>
    </dsp:sp>
    <dsp:sp modelId="{B3A1EAC9-8A61-4378-A794-57EFC2AC00FC}">
      <dsp:nvSpPr>
        <dsp:cNvPr id="0" name=""/>
        <dsp:cNvSpPr/>
      </dsp:nvSpPr>
      <dsp:spPr>
        <a:xfrm>
          <a:off x="528408" y="1132956"/>
          <a:ext cx="6309360" cy="958655"/>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err="1">
              <a:latin typeface="Open Sans" panose="020B0606030504020204" pitchFamily="34" charset="0"/>
              <a:ea typeface="Open Sans" panose="020B0606030504020204" pitchFamily="34" charset="0"/>
              <a:cs typeface="Open Sans" panose="020B0606030504020204" pitchFamily="34" charset="0"/>
            </a:rPr>
            <a:t>Appearence</a:t>
          </a:r>
          <a:r>
            <a:rPr lang="en-US" sz="2400" b="0" i="0" kern="1200" baseline="0" dirty="0">
              <a:latin typeface="Open Sans" panose="020B0606030504020204" pitchFamily="34" charset="0"/>
              <a:ea typeface="Open Sans" panose="020B0606030504020204" pitchFamily="34" charset="0"/>
              <a:cs typeface="Open Sans" panose="020B0606030504020204" pitchFamily="34" charset="0"/>
            </a:rPr>
            <a:t> of Bias vs Actual Bias</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56486" y="1161034"/>
        <a:ext cx="5101669" cy="902499"/>
      </dsp:txXfrm>
    </dsp:sp>
    <dsp:sp modelId="{95913C9F-61F9-4037-A65F-5F2449CE6C6D}">
      <dsp:nvSpPr>
        <dsp:cNvPr id="0" name=""/>
        <dsp:cNvSpPr/>
      </dsp:nvSpPr>
      <dsp:spPr>
        <a:xfrm>
          <a:off x="1048931" y="2265912"/>
          <a:ext cx="6309360" cy="958655"/>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Show Your Work</a:t>
          </a:r>
        </a:p>
      </dsp:txBody>
      <dsp:txXfrm>
        <a:off x="1077009" y="2293990"/>
        <a:ext cx="5109555" cy="902499"/>
      </dsp:txXfrm>
    </dsp:sp>
    <dsp:sp modelId="{F559A89D-80C3-4240-9B88-07A639A22D9B}">
      <dsp:nvSpPr>
        <dsp:cNvPr id="0" name=""/>
        <dsp:cNvSpPr/>
      </dsp:nvSpPr>
      <dsp:spPr>
        <a:xfrm>
          <a:off x="1577340" y="3398868"/>
          <a:ext cx="6309360" cy="95865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Be Thorough</a:t>
          </a:r>
        </a:p>
      </dsp:txBody>
      <dsp:txXfrm>
        <a:off x="1605418" y="3426946"/>
        <a:ext cx="5101669" cy="902499"/>
      </dsp:txXfrm>
    </dsp:sp>
    <dsp:sp modelId="{284A84D0-E9EC-4036-A813-B0195C74574C}">
      <dsp:nvSpPr>
        <dsp:cNvPr id="0" name=""/>
        <dsp:cNvSpPr/>
      </dsp:nvSpPr>
      <dsp:spPr>
        <a:xfrm>
          <a:off x="5686234" y="734242"/>
          <a:ext cx="623125" cy="62312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826437" y="734242"/>
        <a:ext cx="342719" cy="468902"/>
      </dsp:txXfrm>
    </dsp:sp>
    <dsp:sp modelId="{412A1758-BDA9-4A52-8673-D588890B9F64}">
      <dsp:nvSpPr>
        <dsp:cNvPr id="0" name=""/>
        <dsp:cNvSpPr/>
      </dsp:nvSpPr>
      <dsp:spPr>
        <a:xfrm>
          <a:off x="6214642" y="1867199"/>
          <a:ext cx="623125" cy="623125"/>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54845" y="1867199"/>
        <a:ext cx="342719" cy="468902"/>
      </dsp:txXfrm>
    </dsp:sp>
    <dsp:sp modelId="{47356801-1693-4BBD-BE9C-9151A8AFA3A3}">
      <dsp:nvSpPr>
        <dsp:cNvPr id="0" name=""/>
        <dsp:cNvSpPr/>
      </dsp:nvSpPr>
      <dsp:spPr>
        <a:xfrm>
          <a:off x="6735165" y="3000155"/>
          <a:ext cx="623125" cy="623125"/>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75368" y="3000155"/>
        <a:ext cx="342719" cy="468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B25E7-1B1C-4FDC-A927-66E43996F7B9}">
      <dsp:nvSpPr>
        <dsp:cNvPr id="0" name=""/>
        <dsp:cNvSpPr/>
      </dsp:nvSpPr>
      <dsp:spPr>
        <a:xfrm>
          <a:off x="0" y="3922"/>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B603C-3C2C-4491-A913-3F908C6D351B}">
      <dsp:nvSpPr>
        <dsp:cNvPr id="0" name=""/>
        <dsp:cNvSpPr/>
      </dsp:nvSpPr>
      <dsp:spPr>
        <a:xfrm>
          <a:off x="252747" y="191916"/>
          <a:ext cx="459540" cy="459540"/>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FF26A2-4B6C-48E1-B332-AA2346BEA24F}">
      <dsp:nvSpPr>
        <dsp:cNvPr id="0" name=""/>
        <dsp:cNvSpPr/>
      </dsp:nvSpPr>
      <dsp:spPr>
        <a:xfrm>
          <a:off x="965035" y="3922"/>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Separating intake from investigation</a:t>
          </a:r>
        </a:p>
      </dsp:txBody>
      <dsp:txXfrm>
        <a:off x="965035" y="3922"/>
        <a:ext cx="6920229" cy="835528"/>
      </dsp:txXfrm>
    </dsp:sp>
    <dsp:sp modelId="{4B3CE7D8-8322-44F7-B185-12E2B6029056}">
      <dsp:nvSpPr>
        <dsp:cNvPr id="0" name=""/>
        <dsp:cNvSpPr/>
      </dsp:nvSpPr>
      <dsp:spPr>
        <a:xfrm>
          <a:off x="0" y="104833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57C9F-C98D-422A-B0EF-E61FB3D58456}">
      <dsp:nvSpPr>
        <dsp:cNvPr id="0" name=""/>
        <dsp:cNvSpPr/>
      </dsp:nvSpPr>
      <dsp:spPr>
        <a:xfrm>
          <a:off x="252747" y="1236326"/>
          <a:ext cx="459540" cy="45954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F42372-3903-450F-A1E9-6CD443ADF0BF}">
      <dsp:nvSpPr>
        <dsp:cNvPr id="0" name=""/>
        <dsp:cNvSpPr/>
      </dsp:nvSpPr>
      <dsp:spPr>
        <a:xfrm>
          <a:off x="965035" y="104833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Pre-investigation checklist</a:t>
          </a:r>
        </a:p>
      </dsp:txBody>
      <dsp:txXfrm>
        <a:off x="965035" y="1048333"/>
        <a:ext cx="6920229" cy="835528"/>
      </dsp:txXfrm>
    </dsp:sp>
    <dsp:sp modelId="{E11ABEAC-6AD3-4DB9-AD2F-AE919CABBA31}">
      <dsp:nvSpPr>
        <dsp:cNvPr id="0" name=""/>
        <dsp:cNvSpPr/>
      </dsp:nvSpPr>
      <dsp:spPr>
        <a:xfrm>
          <a:off x="0" y="209274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9C19D-49A2-4D0C-B7C7-77B3438F3A1B}">
      <dsp:nvSpPr>
        <dsp:cNvPr id="0" name=""/>
        <dsp:cNvSpPr/>
      </dsp:nvSpPr>
      <dsp:spPr>
        <a:xfrm>
          <a:off x="252747" y="2280737"/>
          <a:ext cx="459540" cy="459540"/>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86D31-9175-4DEB-89DF-94E50163FCC4}">
      <dsp:nvSpPr>
        <dsp:cNvPr id="0" name=""/>
        <dsp:cNvSpPr/>
      </dsp:nvSpPr>
      <dsp:spPr>
        <a:xfrm>
          <a:off x="965035" y="209274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Investigation Meetings with Title IX Coordinator/other staff</a:t>
          </a:r>
        </a:p>
      </dsp:txBody>
      <dsp:txXfrm>
        <a:off x="965035" y="2092743"/>
        <a:ext cx="6920229" cy="835528"/>
      </dsp:txXfrm>
    </dsp:sp>
    <dsp:sp modelId="{58207B73-1312-430D-9A2B-BE18FA210748}">
      <dsp:nvSpPr>
        <dsp:cNvPr id="0" name=""/>
        <dsp:cNvSpPr/>
      </dsp:nvSpPr>
      <dsp:spPr>
        <a:xfrm>
          <a:off x="0" y="313715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A612E-D405-4C4C-8EC8-909DE76CC964}">
      <dsp:nvSpPr>
        <dsp:cNvPr id="0" name=""/>
        <dsp:cNvSpPr/>
      </dsp:nvSpPr>
      <dsp:spPr>
        <a:xfrm>
          <a:off x="252747" y="3325147"/>
          <a:ext cx="459540" cy="459540"/>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670B05-0D6B-4BDE-836C-8901F7DF83D9}">
      <dsp:nvSpPr>
        <dsp:cNvPr id="0" name=""/>
        <dsp:cNvSpPr/>
      </dsp:nvSpPr>
      <dsp:spPr>
        <a:xfrm>
          <a:off x="965035" y="313715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Evaluation of Title IX Team</a:t>
          </a:r>
        </a:p>
      </dsp:txBody>
      <dsp:txXfrm>
        <a:off x="965035" y="3137153"/>
        <a:ext cx="6920229" cy="835528"/>
      </dsp:txXfrm>
    </dsp:sp>
    <dsp:sp modelId="{F18E56F5-3E0F-441E-838A-700EE2A0FEFD}">
      <dsp:nvSpPr>
        <dsp:cNvPr id="0" name=""/>
        <dsp:cNvSpPr/>
      </dsp:nvSpPr>
      <dsp:spPr>
        <a:xfrm>
          <a:off x="0" y="4181564"/>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266D6A-DA53-48A9-A286-965FFA9F682E}">
      <dsp:nvSpPr>
        <dsp:cNvPr id="0" name=""/>
        <dsp:cNvSpPr/>
      </dsp:nvSpPr>
      <dsp:spPr>
        <a:xfrm>
          <a:off x="252747" y="4369557"/>
          <a:ext cx="459540" cy="459540"/>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3D859-A103-4847-BDA7-B60356F67E7B}">
      <dsp:nvSpPr>
        <dsp:cNvPr id="0" name=""/>
        <dsp:cNvSpPr/>
      </dsp:nvSpPr>
      <dsp:spPr>
        <a:xfrm>
          <a:off x="965035" y="4181564"/>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Evaluation of Title IX Process</a:t>
          </a:r>
        </a:p>
      </dsp:txBody>
      <dsp:txXfrm>
        <a:off x="965035" y="4181564"/>
        <a:ext cx="6920229" cy="83552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12/9/2020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a:t>
            </a:fld>
            <a:endParaRPr lang="en-US"/>
          </a:p>
        </p:txBody>
      </p:sp>
    </p:spTree>
    <p:extLst>
      <p:ext uri="{BB962C8B-B14F-4D97-AF65-F5344CB8AC3E}">
        <p14:creationId xmlns:p14="http://schemas.microsoft.com/office/powerpoint/2010/main" val="71719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14</a:t>
            </a:fld>
            <a:endParaRPr lang="en-US"/>
          </a:p>
        </p:txBody>
      </p:sp>
    </p:spTree>
    <p:extLst>
      <p:ext uri="{BB962C8B-B14F-4D97-AF65-F5344CB8AC3E}">
        <p14:creationId xmlns:p14="http://schemas.microsoft.com/office/powerpoint/2010/main" val="170655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8186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16</a:t>
            </a:fld>
            <a:endParaRPr lang="en-US"/>
          </a:p>
        </p:txBody>
      </p:sp>
    </p:spTree>
    <p:extLst>
      <p:ext uri="{BB962C8B-B14F-4D97-AF65-F5344CB8AC3E}">
        <p14:creationId xmlns:p14="http://schemas.microsoft.com/office/powerpoint/2010/main" val="90106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83882-AB74-4C83-A99F-658B6E3E4971}" type="slidenum">
              <a:rPr lang="en-US" altLang="en-US"/>
              <a:pPr/>
              <a:t>17</a:t>
            </a:fld>
            <a:endParaRPr lang="en-US" alt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6786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18</a:t>
            </a:fld>
            <a:endParaRPr lang="en-US"/>
          </a:p>
        </p:txBody>
      </p:sp>
    </p:spTree>
    <p:extLst>
      <p:ext uri="{BB962C8B-B14F-4D97-AF65-F5344CB8AC3E}">
        <p14:creationId xmlns:p14="http://schemas.microsoft.com/office/powerpoint/2010/main" val="359177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20</a:t>
            </a:fld>
            <a:endParaRPr lang="en-US"/>
          </a:p>
        </p:txBody>
      </p:sp>
    </p:spTree>
    <p:extLst>
      <p:ext uri="{BB962C8B-B14F-4D97-AF65-F5344CB8AC3E}">
        <p14:creationId xmlns:p14="http://schemas.microsoft.com/office/powerpoint/2010/main" val="242164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21</a:t>
            </a:fld>
            <a:endParaRPr lang="en-US"/>
          </a:p>
        </p:txBody>
      </p:sp>
    </p:spTree>
    <p:extLst>
      <p:ext uri="{BB962C8B-B14F-4D97-AF65-F5344CB8AC3E}">
        <p14:creationId xmlns:p14="http://schemas.microsoft.com/office/powerpoint/2010/main" val="404707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22</a:t>
            </a:fld>
            <a:endParaRPr lang="en-US"/>
          </a:p>
        </p:txBody>
      </p:sp>
    </p:spTree>
    <p:extLst>
      <p:ext uri="{BB962C8B-B14F-4D97-AF65-F5344CB8AC3E}">
        <p14:creationId xmlns:p14="http://schemas.microsoft.com/office/powerpoint/2010/main" val="24058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2913258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24</a:t>
            </a:fld>
            <a:endParaRPr lang="en-US"/>
          </a:p>
        </p:txBody>
      </p:sp>
    </p:spTree>
    <p:extLst>
      <p:ext uri="{BB962C8B-B14F-4D97-AF65-F5344CB8AC3E}">
        <p14:creationId xmlns:p14="http://schemas.microsoft.com/office/powerpoint/2010/main" val="26980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1239720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25</a:t>
            </a:fld>
            <a:endParaRPr lang="en-US"/>
          </a:p>
        </p:txBody>
      </p:sp>
    </p:spTree>
    <p:extLst>
      <p:ext uri="{BB962C8B-B14F-4D97-AF65-F5344CB8AC3E}">
        <p14:creationId xmlns:p14="http://schemas.microsoft.com/office/powerpoint/2010/main" val="205844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26</a:t>
            </a:fld>
            <a:endParaRPr lang="en-US"/>
          </a:p>
        </p:txBody>
      </p:sp>
    </p:spTree>
    <p:extLst>
      <p:ext uri="{BB962C8B-B14F-4D97-AF65-F5344CB8AC3E}">
        <p14:creationId xmlns:p14="http://schemas.microsoft.com/office/powerpoint/2010/main" val="1801406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28</a:t>
            </a:fld>
            <a:endParaRPr lang="en-US"/>
          </a:p>
        </p:txBody>
      </p:sp>
    </p:spTree>
    <p:extLst>
      <p:ext uri="{BB962C8B-B14F-4D97-AF65-F5344CB8AC3E}">
        <p14:creationId xmlns:p14="http://schemas.microsoft.com/office/powerpoint/2010/main" val="3566075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29</a:t>
            </a:fld>
            <a:endParaRPr lang="en-US"/>
          </a:p>
        </p:txBody>
      </p:sp>
    </p:spTree>
    <p:extLst>
      <p:ext uri="{BB962C8B-B14F-4D97-AF65-F5344CB8AC3E}">
        <p14:creationId xmlns:p14="http://schemas.microsoft.com/office/powerpoint/2010/main" val="3771817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30</a:t>
            </a:fld>
            <a:endParaRPr lang="en-US"/>
          </a:p>
        </p:txBody>
      </p:sp>
    </p:spTree>
    <p:extLst>
      <p:ext uri="{BB962C8B-B14F-4D97-AF65-F5344CB8AC3E}">
        <p14:creationId xmlns:p14="http://schemas.microsoft.com/office/powerpoint/2010/main" val="3101107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32</a:t>
            </a:fld>
            <a:endParaRPr lang="en-US"/>
          </a:p>
        </p:txBody>
      </p:sp>
    </p:spTree>
    <p:extLst>
      <p:ext uri="{BB962C8B-B14F-4D97-AF65-F5344CB8AC3E}">
        <p14:creationId xmlns:p14="http://schemas.microsoft.com/office/powerpoint/2010/main" val="323448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33</a:t>
            </a:fld>
            <a:endParaRPr lang="en-US"/>
          </a:p>
        </p:txBody>
      </p:sp>
    </p:spTree>
    <p:extLst>
      <p:ext uri="{BB962C8B-B14F-4D97-AF65-F5344CB8AC3E}">
        <p14:creationId xmlns:p14="http://schemas.microsoft.com/office/powerpoint/2010/main" val="1128714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35</a:t>
            </a:fld>
            <a:endParaRPr lang="en-US"/>
          </a:p>
        </p:txBody>
      </p:sp>
    </p:spTree>
    <p:extLst>
      <p:ext uri="{BB962C8B-B14F-4D97-AF65-F5344CB8AC3E}">
        <p14:creationId xmlns:p14="http://schemas.microsoft.com/office/powerpoint/2010/main" val="2665044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36</a:t>
            </a:fld>
            <a:endParaRPr lang="en-US"/>
          </a:p>
        </p:txBody>
      </p:sp>
    </p:spTree>
    <p:extLst>
      <p:ext uri="{BB962C8B-B14F-4D97-AF65-F5344CB8AC3E}">
        <p14:creationId xmlns:p14="http://schemas.microsoft.com/office/powerpoint/2010/main" val="2801290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37</a:t>
            </a:fld>
            <a:endParaRPr lang="en-US"/>
          </a:p>
        </p:txBody>
      </p:sp>
    </p:spTree>
    <p:extLst>
      <p:ext uri="{BB962C8B-B14F-4D97-AF65-F5344CB8AC3E}">
        <p14:creationId xmlns:p14="http://schemas.microsoft.com/office/powerpoint/2010/main" val="171581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91959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38</a:t>
            </a:fld>
            <a:endParaRPr lang="en-US"/>
          </a:p>
        </p:txBody>
      </p:sp>
    </p:spTree>
    <p:extLst>
      <p:ext uri="{BB962C8B-B14F-4D97-AF65-F5344CB8AC3E}">
        <p14:creationId xmlns:p14="http://schemas.microsoft.com/office/powerpoint/2010/main" val="2025318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39</a:t>
            </a:fld>
            <a:endParaRPr lang="en-US"/>
          </a:p>
        </p:txBody>
      </p:sp>
    </p:spTree>
    <p:extLst>
      <p:ext uri="{BB962C8B-B14F-4D97-AF65-F5344CB8AC3E}">
        <p14:creationId xmlns:p14="http://schemas.microsoft.com/office/powerpoint/2010/main" val="124740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6</a:t>
            </a:fld>
            <a:endParaRPr lang="en-US"/>
          </a:p>
        </p:txBody>
      </p:sp>
    </p:spTree>
    <p:extLst>
      <p:ext uri="{BB962C8B-B14F-4D97-AF65-F5344CB8AC3E}">
        <p14:creationId xmlns:p14="http://schemas.microsoft.com/office/powerpoint/2010/main" val="33186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7</a:t>
            </a:fld>
            <a:endParaRPr lang="en-US"/>
          </a:p>
        </p:txBody>
      </p:sp>
    </p:spTree>
    <p:extLst>
      <p:ext uri="{BB962C8B-B14F-4D97-AF65-F5344CB8AC3E}">
        <p14:creationId xmlns:p14="http://schemas.microsoft.com/office/powerpoint/2010/main" val="388097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8</a:t>
            </a:fld>
            <a:endParaRPr lang="en-US"/>
          </a:p>
        </p:txBody>
      </p:sp>
    </p:spTree>
    <p:extLst>
      <p:ext uri="{BB962C8B-B14F-4D97-AF65-F5344CB8AC3E}">
        <p14:creationId xmlns:p14="http://schemas.microsoft.com/office/powerpoint/2010/main" val="134004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9</a:t>
            </a:fld>
            <a:endParaRPr lang="en-US"/>
          </a:p>
        </p:txBody>
      </p:sp>
    </p:spTree>
    <p:extLst>
      <p:ext uri="{BB962C8B-B14F-4D97-AF65-F5344CB8AC3E}">
        <p14:creationId xmlns:p14="http://schemas.microsoft.com/office/powerpoint/2010/main" val="426573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12</a:t>
            </a:fld>
            <a:endParaRPr lang="en-US"/>
          </a:p>
        </p:txBody>
      </p:sp>
    </p:spTree>
    <p:extLst>
      <p:ext uri="{BB962C8B-B14F-4D97-AF65-F5344CB8AC3E}">
        <p14:creationId xmlns:p14="http://schemas.microsoft.com/office/powerpoint/2010/main" val="24073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Jeanine</a:t>
            </a:r>
          </a:p>
        </p:txBody>
      </p:sp>
      <p:sp>
        <p:nvSpPr>
          <p:cNvPr id="4" name="Slide Number Placeholder 3"/>
          <p:cNvSpPr>
            <a:spLocks noGrp="1"/>
          </p:cNvSpPr>
          <p:nvPr>
            <p:ph type="sldNum" sz="quarter" idx="10"/>
          </p:nvPr>
        </p:nvSpPr>
        <p:spPr/>
        <p:txBody>
          <a:bodyPr/>
          <a:lstStyle/>
          <a:p>
            <a:fld id="{E3F7374E-4E11-4A1A-BA64-81BDCA5D485F}" type="slidenum">
              <a:rPr lang="en-US" smtClean="0"/>
              <a:t>13</a:t>
            </a:fld>
            <a:endParaRPr lang="en-US"/>
          </a:p>
        </p:txBody>
      </p:sp>
    </p:spTree>
    <p:extLst>
      <p:ext uri="{BB962C8B-B14F-4D97-AF65-F5344CB8AC3E}">
        <p14:creationId xmlns:p14="http://schemas.microsoft.com/office/powerpoint/2010/main" val="23822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0.xml"/><Relationship Id="rId5" Type="http://schemas.microsoft.com/office/2007/relationships/hdphoto" Target="../media/hdphoto8.wdp"/><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Master" Target="../slideMasters/slideMaster10.xml"/><Relationship Id="rId5" Type="http://schemas.microsoft.com/office/2007/relationships/hdphoto" Target="../media/hdphoto8.wdp"/><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dirty="0"/>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err="1"/>
              <a:t>Firstname</a:t>
            </a:r>
            <a:r>
              <a:rPr lang="en-US" dirty="0"/>
              <a:t> </a:t>
            </a:r>
            <a:r>
              <a:rPr lang="en-US" dirty="0" err="1"/>
              <a:t>Lastname</a:t>
            </a:r>
            <a:endParaRPr lang="en-US" dirty="0"/>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74713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dirty="0"/>
          </a:p>
        </p:txBody>
      </p:sp>
    </p:spTree>
    <p:extLst>
      <p:ext uri="{BB962C8B-B14F-4D97-AF65-F5344CB8AC3E}">
        <p14:creationId xmlns:p14="http://schemas.microsoft.com/office/powerpoint/2010/main" val="19732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dirty="0"/>
          </a:p>
        </p:txBody>
      </p:sp>
    </p:spTree>
    <p:extLst>
      <p:ext uri="{BB962C8B-B14F-4D97-AF65-F5344CB8AC3E}">
        <p14:creationId xmlns:p14="http://schemas.microsoft.com/office/powerpoint/2010/main" val="312122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dirty="0"/>
          </a:p>
        </p:txBody>
      </p:sp>
    </p:spTree>
    <p:extLst>
      <p:ext uri="{BB962C8B-B14F-4D97-AF65-F5344CB8AC3E}">
        <p14:creationId xmlns:p14="http://schemas.microsoft.com/office/powerpoint/2010/main" val="18702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10AE9-EB1F-47E4-BC21-0DDDCC10C334}" type="datetime1">
              <a:rPr lang="en-US" smtClean="0"/>
              <a:t>12/9/2020</a:t>
            </a:fld>
            <a:endParaRPr lang="en-US"/>
          </a:p>
        </p:txBody>
      </p:sp>
      <p:sp>
        <p:nvSpPr>
          <p:cNvPr id="8" name="Footer Placeholder 7"/>
          <p:cNvSpPr>
            <a:spLocks noGrp="1"/>
          </p:cNvSpPr>
          <p:nvPr>
            <p:ph type="ftr" sz="quarter" idx="11"/>
          </p:nvPr>
        </p:nvSpPr>
        <p:spPr/>
        <p:txBody>
          <a:bodyPr/>
          <a:lstStyle/>
          <a:p>
            <a:r>
              <a:rPr lang="en-US"/>
              <a:t>Copyright Bias Nelson &amp; Bustamante</a:t>
            </a:r>
          </a:p>
        </p:txBody>
      </p:sp>
      <p:sp>
        <p:nvSpPr>
          <p:cNvPr id="9" name="Slide Number Placeholder 8"/>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127084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2799276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10AE9-EB1F-47E4-BC21-0DDDCC10C334}" type="datetime1">
              <a:rPr lang="en-US" smtClean="0"/>
              <a:t>12/9/2020</a:t>
            </a:fld>
            <a:endParaRPr lang="en-US"/>
          </a:p>
        </p:txBody>
      </p:sp>
      <p:sp>
        <p:nvSpPr>
          <p:cNvPr id="8" name="Footer Placeholder 7"/>
          <p:cNvSpPr>
            <a:spLocks noGrp="1"/>
          </p:cNvSpPr>
          <p:nvPr>
            <p:ph type="ftr" sz="quarter" idx="11"/>
          </p:nvPr>
        </p:nvSpPr>
        <p:spPr/>
        <p:txBody>
          <a:bodyPr/>
          <a:lstStyle/>
          <a:p>
            <a:r>
              <a:rPr lang="en-US"/>
              <a:t>Copyright Bias Nelson &amp; Bustamante</a:t>
            </a:r>
          </a:p>
        </p:txBody>
      </p:sp>
      <p:sp>
        <p:nvSpPr>
          <p:cNvPr id="9" name="Slide Number Placeholder 8"/>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643225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378563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cstate="screen">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3DB972B8-405D-436F-B536-3045A4317C81}" type="datetime1">
              <a:rPr lang="en-US" smtClean="0"/>
              <a:t>12/9/2020</a:t>
            </a:fld>
            <a:endParaRPr lang="en-US"/>
          </a:p>
        </p:txBody>
      </p:sp>
      <p:sp>
        <p:nvSpPr>
          <p:cNvPr id="5" name="Footer Placeholder 4"/>
          <p:cNvSpPr>
            <a:spLocks noGrp="1"/>
          </p:cNvSpPr>
          <p:nvPr>
            <p:ph type="ftr" sz="quarter" idx="11"/>
          </p:nvPr>
        </p:nvSpPr>
        <p:spPr>
          <a:xfrm>
            <a:off x="1637031" y="6272785"/>
            <a:ext cx="4745736" cy="365125"/>
          </a:xfrm>
        </p:spPr>
        <p:txBody>
          <a:bodyPr/>
          <a:lstStyle/>
          <a:p>
            <a:r>
              <a:rPr lang="en-US"/>
              <a:t>Copyright Bias Nelson &amp; Bustamante</a:t>
            </a:r>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F158B20F-A6F6-4187-B480-00576F76DA81}" type="slidenum">
              <a:rPr lang="en-US" smtClean="0"/>
              <a:t>‹#›</a:t>
            </a:fld>
            <a:endParaRPr lang="en-US"/>
          </a:p>
        </p:txBody>
      </p:sp>
    </p:spTree>
    <p:extLst>
      <p:ext uri="{BB962C8B-B14F-4D97-AF65-F5344CB8AC3E}">
        <p14:creationId xmlns:p14="http://schemas.microsoft.com/office/powerpoint/2010/main" val="68485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837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cstate="screen">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44F1D8D-322B-4B6B-80A6-E2BD72A9AE64}" type="datetime1">
              <a:rPr lang="en-US" smtClean="0"/>
              <a:t>12/9/2020</a:t>
            </a:fld>
            <a:endParaRPr lang="en-US"/>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64867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dirty="0"/>
          </a:p>
        </p:txBody>
      </p:sp>
    </p:spTree>
    <p:extLst>
      <p:ext uri="{BB962C8B-B14F-4D97-AF65-F5344CB8AC3E}">
        <p14:creationId xmlns:p14="http://schemas.microsoft.com/office/powerpoint/2010/main" val="1780766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dirty="0"/>
          </a:p>
        </p:txBody>
      </p:sp>
    </p:spTree>
    <p:extLst>
      <p:ext uri="{BB962C8B-B14F-4D97-AF65-F5344CB8AC3E}">
        <p14:creationId xmlns:p14="http://schemas.microsoft.com/office/powerpoint/2010/main" val="52387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78563"/>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78563"/>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78563"/>
            <a:ext cx="2133600" cy="457200"/>
          </a:xfrm>
        </p:spPr>
        <p:txBody>
          <a:bodyPr/>
          <a:lstStyle>
            <a:lvl1pPr>
              <a:defRPr/>
            </a:lvl1pPr>
          </a:lstStyle>
          <a:p>
            <a:fld id="{BB598C6E-C9B1-4B49-BA42-A02C2F549DA4}" type="slidenum">
              <a:rPr lang="en-US" altLang="en-US"/>
              <a:pPr/>
              <a:t>‹#›</a:t>
            </a:fld>
            <a:endParaRPr lang="en-US" altLang="en-US"/>
          </a:p>
        </p:txBody>
      </p:sp>
    </p:spTree>
    <p:extLst>
      <p:ext uri="{BB962C8B-B14F-4D97-AF65-F5344CB8AC3E}">
        <p14:creationId xmlns:p14="http://schemas.microsoft.com/office/powerpoint/2010/main" val="404310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225202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6289F-7454-4ADB-84F7-52E2C8551086}"/>
              </a:ext>
            </a:extLst>
          </p:cNvPr>
          <p:cNvSpPr>
            <a:spLocks noGrp="1"/>
          </p:cNvSpPr>
          <p:nvPr>
            <p:ph type="dt" sz="half" idx="10"/>
          </p:nvPr>
        </p:nvSpPr>
        <p:spPr>
          <a:xfrm>
            <a:off x="628650" y="6356350"/>
            <a:ext cx="2057400" cy="365125"/>
          </a:xfrm>
          <a:prstGeom prst="rect">
            <a:avLst/>
          </a:prstGeom>
        </p:spPr>
        <p:txBody>
          <a:bodyPr/>
          <a:lstStyle/>
          <a:p>
            <a:fld id="{EE8BDEF4-1787-473A-AECE-06E2B91E7DFA}" type="datetimeFigureOut">
              <a:rPr lang="en-US" smtClean="0"/>
              <a:t>12/9/2020</a:t>
            </a:fld>
            <a:endParaRPr lang="en-US"/>
          </a:p>
        </p:txBody>
      </p:sp>
      <p:sp>
        <p:nvSpPr>
          <p:cNvPr id="5" name="Footer Placeholder 4">
            <a:extLst>
              <a:ext uri="{FF2B5EF4-FFF2-40B4-BE49-F238E27FC236}">
                <a16:creationId xmlns:a16="http://schemas.microsoft.com/office/drawing/2014/main" id="{66555206-023C-4494-B65B-E9B0F5B311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5DFA3-64E7-48C9-ACC1-3124ADABC561}"/>
              </a:ext>
            </a:extLst>
          </p:cNvPr>
          <p:cNvSpPr>
            <a:spLocks noGrp="1"/>
          </p:cNvSpPr>
          <p:nvPr>
            <p:ph type="sldNum" sz="quarter" idx="12"/>
          </p:nvPr>
        </p:nvSpPr>
        <p:spPr>
          <a:xfrm>
            <a:off x="6457950" y="6356350"/>
            <a:ext cx="2057400" cy="365125"/>
          </a:xfrm>
          <a:prstGeom prst="rect">
            <a:avLst/>
          </a:prstGeom>
        </p:spPr>
        <p:txBody>
          <a:bodyPr/>
          <a:lstStyle/>
          <a:p>
            <a:fld id="{9B47C7CA-378B-4769-A7A0-C178358627BF}" type="slidenum">
              <a:rPr lang="en-US" smtClean="0"/>
              <a:t>‹#›</a:t>
            </a:fld>
            <a:endParaRPr lang="en-US"/>
          </a:p>
        </p:txBody>
      </p:sp>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…you can fill in the blanks here.</a:t>
            </a:r>
          </a:p>
        </p:txBody>
      </p:sp>
    </p:spTree>
    <p:extLst>
      <p:ext uri="{BB962C8B-B14F-4D97-AF65-F5344CB8AC3E}">
        <p14:creationId xmlns:p14="http://schemas.microsoft.com/office/powerpoint/2010/main" val="2575197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3" y="5461460"/>
            <a:ext cx="7390680" cy="939340"/>
          </a:xfrm>
          <a:prstGeom prst="rect">
            <a:avLst/>
          </a:prstGeom>
        </p:spPr>
        <p:txBody>
          <a:bodyPr/>
          <a:lstStyle>
            <a:lvl1pPr marL="0" indent="0">
              <a:buNone/>
              <a:defRPr b="1">
                <a:solidFill>
                  <a:schemeClr val="bg1"/>
                </a:solidFill>
              </a:defRPr>
            </a:lvl1p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 Place to Put an Exciting </a:t>
            </a:r>
            <a:b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for Your Section</a:t>
            </a:r>
            <a:endParaRPr lang="en-US" dirty="0"/>
          </a:p>
        </p:txBody>
      </p:sp>
    </p:spTree>
    <p:extLst>
      <p:ext uri="{BB962C8B-B14F-4D97-AF65-F5344CB8AC3E}">
        <p14:creationId xmlns:p14="http://schemas.microsoft.com/office/powerpoint/2010/main" val="1933950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10.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xml"/><Relationship Id="rId1" Type="http://schemas.openxmlformats.org/officeDocument/2006/relationships/slideLayout" Target="../slideLayouts/slideLayout21.xml"/><Relationship Id="rId5" Type="http://schemas.openxmlformats.org/officeDocument/2006/relationships/image" Target="../media/image1.png"/><Relationship Id="rId4" Type="http://schemas.microsoft.com/office/2007/relationships/hdphoto" Target="../media/hdphoto10.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2.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3.xml"/><Relationship Id="rId1" Type="http://schemas.openxmlformats.org/officeDocument/2006/relationships/slideLayout" Target="../slideLayouts/slideLayout23.xml"/><Relationship Id="rId5" Type="http://schemas.openxmlformats.org/officeDocument/2006/relationships/image" Target="../media/image19.png"/><Relationship Id="rId4" Type="http://schemas.microsoft.com/office/2007/relationships/hdphoto" Target="../media/hdphoto11.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4.xml"/><Relationship Id="rId1" Type="http://schemas.openxmlformats.org/officeDocument/2006/relationships/slideLayout" Target="../slideLayouts/slideLayout24.xml"/><Relationship Id="rId5" Type="http://schemas.openxmlformats.org/officeDocument/2006/relationships/image" Target="../media/image21.png"/><Relationship Id="rId4" Type="http://schemas.microsoft.com/office/2007/relationships/hdphoto" Target="../media/hdphoto12.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5.xml"/><Relationship Id="rId1" Type="http://schemas.openxmlformats.org/officeDocument/2006/relationships/slideLayout" Target="../slideLayouts/slideLayout25.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3.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6.xml"/><Relationship Id="rId1" Type="http://schemas.openxmlformats.org/officeDocument/2006/relationships/slideLayout" Target="../slideLayouts/slideLayout26.xml"/><Relationship Id="rId6" Type="http://schemas.openxmlformats.org/officeDocument/2006/relationships/image" Target="../media/image25.svg"/><Relationship Id="rId5" Type="http://schemas.openxmlformats.org/officeDocument/2006/relationships/image" Target="../media/image23.png"/><Relationship Id="rId4" Type="http://schemas.microsoft.com/office/2007/relationships/hdphoto" Target="../media/hdphoto13.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7.xml"/><Relationship Id="rId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8.xml"/><Relationship Id="rId4" Type="http://schemas.microsoft.com/office/2007/relationships/hdphoto" Target="../media/hdphoto3.wdp"/></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4.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22" r:id="rId2"/>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7" cstate="screen">
            <a:alphaModFix am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67657"/>
            <a:ext cx="7486650" cy="552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4456"/>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835267" y="653143"/>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5" r:id="rId3"/>
    <p:sldLayoutId id="2147483716" r:id="rId4"/>
    <p:sldLayoutId id="21474837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25000"/>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5"/>
            <a:ext cx="7486650" cy="593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5"/>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5"/>
            <a:ext cx="3230071"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6"/>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0"/>
            <a:ext cx="3060760" cy="515526"/>
          </a:xfrm>
          <a:prstGeom prst="rect">
            <a:avLst/>
          </a:prstGeom>
          <a:noFill/>
        </p:spPr>
        <p:txBody>
          <a:bodyPr wrap="square" rtlCol="0">
            <a:spAutoFit/>
          </a:bodyPr>
          <a:lstStyle/>
          <a:p>
            <a:r>
              <a:rPr lang="en-US" sz="275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4"/>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799"/>
            <a:ext cx="7486650"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799"/>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2"/>
            <a:ext cx="3878640" cy="553998"/>
          </a:xfrm>
          <a:prstGeom prst="rect">
            <a:avLst/>
          </a:prstGeom>
          <a:noFill/>
        </p:spPr>
        <p:txBody>
          <a:bodyPr wrap="square" rtlCol="0">
            <a:spAutoFit/>
          </a:bodyPr>
          <a:lstStyle/>
          <a:p>
            <a:r>
              <a:rPr lang="en-US" sz="3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403" y="730892"/>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dirty="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Copyright 2020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 id="2147483718"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9D7C102E-F471-4586-B257-50DC14DE9F17}"/>
              </a:ext>
            </a:extLst>
          </p:cNvPr>
          <p:cNvSpPr txBox="1"/>
          <p:nvPr userDrawn="1"/>
        </p:nvSpPr>
        <p:spPr>
          <a:xfrm>
            <a:off x="1076467" y="1513824"/>
            <a:ext cx="3723483" cy="461665"/>
          </a:xfrm>
          <a:prstGeom prst="rect">
            <a:avLst/>
          </a:prstGeom>
          <a:noFill/>
        </p:spPr>
        <p:txBody>
          <a:bodyPr wrap="square" rtlCol="0">
            <a:spAutoFit/>
          </a:bodyPr>
          <a:lstStyle/>
          <a:p>
            <a:r>
              <a:rPr lang="en-US" sz="24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After participating…</a:t>
            </a:r>
            <a:endPar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0"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dirty="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5" cstate="screen">
            <a:alphaModFix am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 id="2147483713" r:id="rId2"/>
    <p:sldLayoutId id="214748372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mailto:Jeanine.bias@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foodista.com/blog/2011/10/08/martha-stewarts-daughter-writes-tell-all-boo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www.foodista.com/blog/2011/10/08/martha-stewarts-daughter-writes-tell-all-book"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e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681645" y="2204815"/>
            <a:ext cx="7827990" cy="1037413"/>
          </a:xfrm>
        </p:spPr>
        <p:txBody>
          <a:bodyPr/>
          <a:lstStyle/>
          <a:p>
            <a:r>
              <a:rPr lang="en-US" dirty="0"/>
              <a:t>Mitigating and Responding to Bias in your Title IX Process</a:t>
            </a:r>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266838" y="3472148"/>
            <a:ext cx="6195515" cy="254925"/>
          </a:xfrm>
        </p:spPr>
        <p:txBody>
          <a:bodyPr/>
          <a:lstStyle/>
          <a:p>
            <a:r>
              <a:rPr lang="en-US" dirty="0"/>
              <a:t>Jeanine Bias-Nelson</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266839" y="3762679"/>
            <a:ext cx="6195515" cy="254925"/>
          </a:xfrm>
        </p:spPr>
        <p:txBody>
          <a:bodyPr/>
          <a:lstStyle/>
          <a:p>
            <a:r>
              <a:rPr lang="en-US" dirty="0"/>
              <a:t>Director, Office of Equity and Inclusion/Title IX Coordinator</a:t>
            </a:r>
          </a:p>
        </p:txBody>
      </p:sp>
      <p:sp>
        <p:nvSpPr>
          <p:cNvPr id="2" name="Text Placeholder 3">
            <a:extLst>
              <a:ext uri="{FF2B5EF4-FFF2-40B4-BE49-F238E27FC236}">
                <a16:creationId xmlns:a16="http://schemas.microsoft.com/office/drawing/2014/main" id="{6728A617-9E2D-4D53-99E9-53F08193AEE1}"/>
              </a:ext>
            </a:extLst>
          </p:cNvPr>
          <p:cNvSpPr>
            <a:spLocks noGrp="1"/>
          </p:cNvSpPr>
          <p:nvPr>
            <p:ph type="body" sz="quarter" idx="11"/>
          </p:nvPr>
        </p:nvSpPr>
        <p:spPr>
          <a:xfrm>
            <a:off x="2266840" y="4015875"/>
            <a:ext cx="6195515" cy="254925"/>
          </a:xfrm>
        </p:spPr>
        <p:txBody>
          <a:bodyPr/>
          <a:lstStyle/>
          <a:p>
            <a:r>
              <a:rPr lang="en-US" dirty="0"/>
              <a:t>Sam Houston State University</a:t>
            </a:r>
          </a:p>
        </p:txBody>
      </p:sp>
      <p:sp>
        <p:nvSpPr>
          <p:cNvPr id="8" name="Text Placeholder 3">
            <a:extLst>
              <a:ext uri="{FF2B5EF4-FFF2-40B4-BE49-F238E27FC236}">
                <a16:creationId xmlns:a16="http://schemas.microsoft.com/office/drawing/2014/main" id="{5723B6E9-6484-4925-AF37-A279D434B84B}"/>
              </a:ext>
            </a:extLst>
          </p:cNvPr>
          <p:cNvSpPr txBox="1">
            <a:spLocks/>
          </p:cNvSpPr>
          <p:nvPr/>
        </p:nvSpPr>
        <p:spPr>
          <a:xfrm>
            <a:off x="2266839" y="4269071"/>
            <a:ext cx="6195515" cy="254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2"/>
              </a:rPr>
              <a:t>Jeanine.bias@gmail.com</a:t>
            </a:r>
            <a:r>
              <a:rPr lang="en-US" dirty="0"/>
              <a:t> </a:t>
            </a:r>
          </a:p>
        </p:txBody>
      </p:sp>
      <p:pic>
        <p:nvPicPr>
          <p:cNvPr id="1028" name="Picture 4" descr="Portrait of Jeanine Bias-Nelson">
            <a:extLst>
              <a:ext uri="{FF2B5EF4-FFF2-40B4-BE49-F238E27FC236}">
                <a16:creationId xmlns:a16="http://schemas.microsoft.com/office/drawing/2014/main" id="{87928A0E-294F-4000-B93E-5478ED5B142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81645" y="3301500"/>
            <a:ext cx="1428750" cy="1428750"/>
          </a:xfrm>
          <a:prstGeom prst="ellipse">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Image of a car crash and a coconut falling from a tree.">
            <a:extLst>
              <a:ext uri="{FF2B5EF4-FFF2-40B4-BE49-F238E27FC236}">
                <a16:creationId xmlns:a16="http://schemas.microsoft.com/office/drawing/2014/main" id="{AF3571ED-4702-46CA-A394-43EAA0F32BF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371741" y="1302807"/>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9308BF-1746-4B4A-9FD1-9D87A188D704}"/>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Does this information change your </a:t>
            </a:r>
            <a:r>
              <a:rPr lang="en-US" sz="31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mind?</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4016315C-8F2B-764E-8417-F044779947AB}"/>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36865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Image of the smoker on the previous slide was Germany´s Chancellor &#10;for 8 years – Helmut Schmidt &#10;">
            <a:extLst>
              <a:ext uri="{FF2B5EF4-FFF2-40B4-BE49-F238E27FC236}">
                <a16:creationId xmlns:a16="http://schemas.microsoft.com/office/drawing/2014/main" id="{F26CBF49-19D5-4C05-AC4F-E87468974D3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264919" y="1321219"/>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55A8DE-6DAB-4E4D-B5A6-5579025934FB}"/>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Does this information change your </a:t>
            </a:r>
            <a:r>
              <a:rPr lang="en-US" sz="31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mind?</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E290F007-2BCD-A54B-A2FA-2A35DC2072D7}"/>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21085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3025-9AB4-4D6D-A31D-5EBD334FCE82}"/>
              </a:ext>
            </a:extLst>
          </p:cNvPr>
          <p:cNvSpPr>
            <a:spLocks noGrp="1"/>
          </p:cNvSpPr>
          <p:nvPr>
            <p:ph type="title" idx="4294967295"/>
          </p:nvPr>
        </p:nvSpPr>
        <p:spPr>
          <a:xfrm>
            <a:off x="1828800" y="320674"/>
            <a:ext cx="6110243" cy="1325563"/>
          </a:xfrm>
        </p:spPr>
        <p:txBody>
          <a:bodyPr vert="horz" lIns="91440" tIns="45720" rIns="91440" bIns="45720" rtlCol="0" anchor="ctr">
            <a:normAutofit/>
          </a:bodyPr>
          <a:lstStyle/>
          <a:p>
            <a:r>
              <a:rPr lang="en-US" sz="47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Guiding Principles</a:t>
            </a:r>
          </a:p>
        </p:txBody>
      </p:sp>
      <p:graphicFrame>
        <p:nvGraphicFramePr>
          <p:cNvPr id="5" name="Content Placeholder 2">
            <a:extLst>
              <a:ext uri="{FF2B5EF4-FFF2-40B4-BE49-F238E27FC236}">
                <a16:creationId xmlns:a16="http://schemas.microsoft.com/office/drawing/2014/main" id="{BDB7640A-5624-4866-A078-B09FE9D8B3E3}"/>
              </a:ext>
            </a:extLst>
          </p:cNvPr>
          <p:cNvGraphicFramePr>
            <a:graphicFrameLocks noGrp="1"/>
          </p:cNvGraphicFramePr>
          <p:nvPr>
            <p:ph idx="4294967295"/>
            <p:extLst>
              <p:ext uri="{D42A27DB-BD31-4B8C-83A1-F6EECF244321}">
                <p14:modId xmlns:p14="http://schemas.microsoft.com/office/powerpoint/2010/main" val="3442011360"/>
              </p:ext>
            </p:extLst>
          </p:nvPr>
        </p:nvGraphicFramePr>
        <p:xfrm>
          <a:off x="294481" y="983456"/>
          <a:ext cx="8555038" cy="537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27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Image of a magnifying glass behind placed on a yellow surface.">
            <a:extLst>
              <a:ext uri="{FF2B5EF4-FFF2-40B4-BE49-F238E27FC236}">
                <a16:creationId xmlns:a16="http://schemas.microsoft.com/office/drawing/2014/main" id="{B560B448-4F02-462E-9AE6-880A2C125D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idx="4294967295"/>
          </p:nvPr>
        </p:nvSpPr>
        <p:spPr>
          <a:xfrm>
            <a:off x="290456" y="4815018"/>
            <a:ext cx="7659445" cy="1265238"/>
          </a:xfrm>
        </p:spPr>
        <p:txBody>
          <a:bodyPr vert="horz" lIns="91440" tIns="45720" rIns="91440" bIns="45720" rtlCol="0" anchor="ctr">
            <a:noAutofit/>
          </a:bodyPr>
          <a:lstStyle/>
          <a:p>
            <a:pPr>
              <a:lnSpc>
                <a:spcPct val="90000"/>
              </a:lnSpc>
            </a:pPr>
            <a:r>
              <a:rPr lang="en-US" sz="5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Are you biased? I am.</a:t>
            </a:r>
          </a:p>
        </p:txBody>
      </p:sp>
      <p:sp>
        <p:nvSpPr>
          <p:cNvPr id="4" name="Rectangle 7">
            <a:extLst>
              <a:ext uri="{FF2B5EF4-FFF2-40B4-BE49-F238E27FC236}">
                <a16:creationId xmlns:a16="http://schemas.microsoft.com/office/drawing/2014/main" id="{A7CACEC3-DEFA-7448-9854-E9E00C46432C}"/>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13</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62447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DC1DB2C-FCAA-4ABC-8320-8BE065A3B158}"/>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B1334029-FB76-4CBD-8C1B-2BC9692C820B}"/>
              </a:ext>
            </a:extLst>
          </p:cNvPr>
          <p:cNvSpPr>
            <a:spLocks noGrp="1"/>
          </p:cNvSpPr>
          <p:nvPr>
            <p:ph type="title" idx="4294967295"/>
          </p:nvPr>
        </p:nvSpPr>
        <p:spPr>
          <a:xfrm>
            <a:off x="628650" y="365125"/>
            <a:ext cx="7886700" cy="1325563"/>
          </a:xfrm>
        </p:spPr>
        <p:txBody>
          <a:bodyPr vert="horz" lIns="91440" tIns="45720" rIns="91440" bIns="45720" rtlCol="0" anchor="t">
            <a:normAutofit/>
          </a:bodyPr>
          <a:lstStyle/>
          <a:p>
            <a: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Jumpstarting Our </a:t>
            </a:r>
            <a:b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Understanding of Biases</a:t>
            </a:r>
          </a:p>
        </p:txBody>
      </p:sp>
      <p:graphicFrame>
        <p:nvGraphicFramePr>
          <p:cNvPr id="5" name="Content Placeholder 2">
            <a:extLst>
              <a:ext uri="{FF2B5EF4-FFF2-40B4-BE49-F238E27FC236}">
                <a16:creationId xmlns:a16="http://schemas.microsoft.com/office/drawing/2014/main" id="{536B06B0-88FE-419A-A78F-197B4813CD00}"/>
              </a:ext>
            </a:extLst>
          </p:cNvPr>
          <p:cNvGraphicFramePr>
            <a:graphicFrameLocks noGrp="1"/>
          </p:cNvGraphicFramePr>
          <p:nvPr>
            <p:ph idx="4294967295"/>
            <p:extLst>
              <p:ext uri="{D42A27DB-BD31-4B8C-83A1-F6EECF244321}">
                <p14:modId xmlns:p14="http://schemas.microsoft.com/office/powerpoint/2010/main" val="281970959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7">
            <a:extLst>
              <a:ext uri="{FF2B5EF4-FFF2-40B4-BE49-F238E27FC236}">
                <a16:creationId xmlns:a16="http://schemas.microsoft.com/office/drawing/2014/main" id="{D2185C66-3963-494C-9460-6A3652AF050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14</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917419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Work with the Bias in Your Brain">
            <a:extLst>
              <a:ext uri="{FF2B5EF4-FFF2-40B4-BE49-F238E27FC236}">
                <a16:creationId xmlns:a16="http://schemas.microsoft.com/office/drawing/2014/main" id="{7664E072-1DD1-49F6-8597-F951799E86E4}"/>
              </a:ext>
            </a:extLst>
          </p:cNvPr>
          <p:cNvPicPr>
            <a:picLocks noChangeAspect="1" noChangeArrowheads="1"/>
          </p:cNvPicPr>
          <p:nvPr/>
        </p:nvPicPr>
        <p:blipFill rotWithShape="1">
          <a:blip r:embed="rId3" cstate="screen">
            <a:alphaModFix amt="35000"/>
            <a:extLst>
              <a:ext uri="{28A0092B-C50C-407E-A947-70E740481C1C}">
                <a14:useLocalDpi xmlns:a14="http://schemas.microsoft.com/office/drawing/2010/main"/>
              </a:ext>
            </a:extLst>
          </a:blip>
          <a:srcRect b="-1"/>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dirty="0">
                <a:solidFill>
                  <a:srgbClr val="FFFFFF"/>
                </a:solidFill>
                <a:latin typeface="Open Sans" panose="020B0606030504020204" pitchFamily="34" charset="0"/>
                <a:ea typeface="Open Sans" panose="020B0606030504020204" pitchFamily="34" charset="0"/>
                <a:cs typeface="Open Sans" panose="020B0606030504020204" pitchFamily="34" charset="0"/>
              </a:rPr>
              <a:t>B.I.A.S</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half" idx="2"/>
          </p:nvPr>
        </p:nvSpPr>
        <p:spPr>
          <a:xfrm>
            <a:off x="3866534" y="1065862"/>
            <a:ext cx="4308514" cy="4726276"/>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Beliefs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Ideas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Assumptions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Stories</a:t>
            </a:r>
          </a:p>
        </p:txBody>
      </p:sp>
      <p:sp>
        <p:nvSpPr>
          <p:cNvPr id="8" name="Rectangle 7">
            <a:extLst>
              <a:ext uri="{FF2B5EF4-FFF2-40B4-BE49-F238E27FC236}">
                <a16:creationId xmlns:a16="http://schemas.microsoft.com/office/drawing/2014/main" id="{6949C7DE-A0CC-A94A-8AC0-7776145DF5DE}"/>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15</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29442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544"/>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18744" y="963612"/>
            <a:ext cx="2620963" cy="4930775"/>
          </a:xfrm>
        </p:spPr>
        <p:txBody>
          <a:bodyPr vert="horz" lIns="91440" tIns="45720" rIns="91440" bIns="45720" rtlCol="0" anchor="ctr">
            <a:normAutofit/>
          </a:bodyPr>
          <a:lstStyle/>
          <a:p>
            <a:pPr algn="r"/>
            <a:r>
              <a:rPr lang="en-US"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Bias </a:t>
            </a:r>
          </a:p>
        </p:txBody>
      </p:sp>
      <p:sp>
        <p:nvSpPr>
          <p:cNvPr id="6" name="Content Placeholder 5"/>
          <p:cNvSpPr>
            <a:spLocks noGrp="1"/>
          </p:cNvSpPr>
          <p:nvPr>
            <p:ph idx="4294967295"/>
          </p:nvPr>
        </p:nvSpPr>
        <p:spPr>
          <a:xfrm>
            <a:off x="4119563" y="738188"/>
            <a:ext cx="5024437" cy="5540375"/>
          </a:xfrm>
        </p:spPr>
        <p:txBody>
          <a:bodyPr vert="horz" lIns="91440" tIns="45720" rIns="91440" bIns="45720" rtlCol="0" anchor="ctr">
            <a:normAutofit/>
          </a:bodyPr>
          <a:lstStyle/>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There are 2 forms of biases:</a:t>
            </a:r>
          </a:p>
          <a:p>
            <a:pPr fontAlgn="base"/>
            <a:r>
              <a:rPr lang="en-US" sz="2100" dirty="0">
                <a:latin typeface="Open Sans" panose="020B0606030504020204" pitchFamily="34" charset="0"/>
                <a:ea typeface="Open Sans" panose="020B0606030504020204" pitchFamily="34" charset="0"/>
                <a:cs typeface="Open Sans" panose="020B0606030504020204" pitchFamily="34" charset="0"/>
              </a:rPr>
              <a:t>Conscious bias (also known as explicit bias) and</a:t>
            </a:r>
          </a:p>
          <a:p>
            <a:pPr fontAlgn="base"/>
            <a:r>
              <a:rPr lang="en-US" sz="2100" dirty="0">
                <a:latin typeface="Open Sans" panose="020B0606030504020204" pitchFamily="34" charset="0"/>
                <a:ea typeface="Open Sans" panose="020B0606030504020204" pitchFamily="34" charset="0"/>
                <a:cs typeface="Open Sans" panose="020B0606030504020204" pitchFamily="34" charset="0"/>
              </a:rPr>
              <a:t>Unconscious bias (also known as implicit bias)</a:t>
            </a:r>
          </a:p>
          <a:p>
            <a:pPr marL="0" indent="0">
              <a:buNone/>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It is important to note that biases, conscious or unconscious, are not limited to ethnicity and race. Though racial bias and discrimination are well documented, biases may exist toward any social group. One’s age, gender, gender identity physical abilities, religion, sexual orientation, weight, and many other characteristics are subject to bias.</a:t>
            </a:r>
          </a:p>
        </p:txBody>
      </p:sp>
      <p:sp>
        <p:nvSpPr>
          <p:cNvPr id="7" name="Rectangle 7">
            <a:extLst>
              <a:ext uri="{FF2B5EF4-FFF2-40B4-BE49-F238E27FC236}">
                <a16:creationId xmlns:a16="http://schemas.microsoft.com/office/drawing/2014/main" id="{A012B4BB-E15C-0546-9293-8D157C584DD0}"/>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16</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9226CB95-0575-EF4D-8F8A-5204769F218D}"/>
              </a:ext>
            </a:extLst>
          </p:cNvPr>
          <p:cNvCxnSpPr/>
          <p:nvPr/>
        </p:nvCxnSpPr>
        <p:spPr>
          <a:xfrm>
            <a:off x="3606325" y="675118"/>
            <a:ext cx="0" cy="5603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7943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572568" y="1603375"/>
            <a:ext cx="3517900" cy="4152900"/>
          </a:xfrm>
          <a:prstGeom prst="rect">
            <a:avLst/>
          </a:prstGeom>
        </p:spPr>
        <p:txBody>
          <a:bodyPr vert="horz" wrap="square" lIns="68580" tIns="34290" rIns="68580" bIns="3429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Arial" panose="020B0604020202020204" pitchFamily="34" charset="0"/>
              <a:buChar char="•"/>
            </a:pPr>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Our mind operates in both conscious and unconscious modes</a:t>
            </a:r>
          </a:p>
          <a:p>
            <a:pPr>
              <a:buFont typeface="Arial" panose="020B0604020202020204" pitchFamily="34" charset="0"/>
              <a:buChar char="•"/>
            </a:pPr>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Human beings can think, feel and behave in ways that run counter to their explicitly held and expressed views</a:t>
            </a:r>
          </a:p>
          <a:p>
            <a:pPr lvl="1">
              <a:buFont typeface="Wingdings" pitchFamily="2" charset="2"/>
              <a:buNone/>
            </a:pPr>
            <a:endParaRPr lang="en-US" alt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39" name="Rectangle 3"/>
          <p:cNvSpPr>
            <a:spLocks noGrp="1" noChangeArrowheads="1"/>
          </p:cNvSpPr>
          <p:nvPr>
            <p:ph type="body" sz="half" idx="4294967295"/>
          </p:nvPr>
        </p:nvSpPr>
        <p:spPr>
          <a:xfrm>
            <a:off x="4572000" y="1603375"/>
            <a:ext cx="4279900" cy="4152900"/>
          </a:xfrm>
        </p:spPr>
        <p:txBody>
          <a:bodyPr vert="horz" wrap="square" lIns="91440" tIns="45720" rIns="91440" bIns="45720" rtlCol="0" anchor="t">
            <a:normAutofit/>
          </a:bodyPr>
          <a:lstStyle/>
          <a:p>
            <a:r>
              <a:rPr lang="en-US" altLang="en-US" sz="20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Reflective system</a:t>
            </a:r>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for controlled processing</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Conscious, explicit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Effortful, requires motivation</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Takes more time</a:t>
            </a:r>
          </a:p>
          <a:p>
            <a:pPr lvl="1"/>
            <a:endPar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altLang="en-US" sz="20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Reflexive system</a:t>
            </a:r>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for automatic processing</a:t>
            </a:r>
            <a:endParaRPr lang="en-US" altLang="en-US" sz="2000" i="1"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Often unconscious, implicit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Requires little effort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Fast</a:t>
            </a:r>
          </a:p>
          <a:p>
            <a:pPr lvl="1"/>
            <a:endPar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FEA964E-0682-8D4A-BC37-77897E1F605D}"/>
              </a:ext>
            </a:extLst>
          </p:cNvPr>
          <p:cNvSpPr txBox="1"/>
          <p:nvPr/>
        </p:nvSpPr>
        <p:spPr>
          <a:xfrm>
            <a:off x="572568" y="464403"/>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Being of Two Minds</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0049415-B2FA-7945-AFEB-AA159802F918}"/>
              </a:ext>
            </a:extLst>
          </p:cNvPr>
          <p:cNvSpPr/>
          <p:nvPr/>
        </p:nvSpPr>
        <p:spPr>
          <a:xfrm>
            <a:off x="264919" y="404582"/>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36775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2</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Recognizing Bias</a:t>
            </a:r>
          </a:p>
        </p:txBody>
      </p:sp>
    </p:spTree>
    <p:extLst>
      <p:ext uri="{BB962C8B-B14F-4D97-AF65-F5344CB8AC3E}">
        <p14:creationId xmlns:p14="http://schemas.microsoft.com/office/powerpoint/2010/main" val="289382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Image of six gold fish on the left and one green fish on the right with a close up of a hand attempting to stop the green fish from joining the gold fish grou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ED86D061-4206-DB48-935F-BDAD742A8954}"/>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19</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978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4088604" y="2390528"/>
            <a:ext cx="3915900" cy="1944687"/>
          </a:xfrm>
        </p:spPr>
        <p:txBody>
          <a:bodyPr/>
          <a:lstStyle/>
          <a:p>
            <a:r>
              <a:rPr lang="en-US" dirty="0"/>
              <a:t>After participating, you will be able to identify and mitigate your personal bias during your Title IX process.</a:t>
            </a:r>
          </a:p>
        </p:txBody>
      </p:sp>
    </p:spTree>
    <p:extLst>
      <p:ext uri="{BB962C8B-B14F-4D97-AF65-F5344CB8AC3E}">
        <p14:creationId xmlns:p14="http://schemas.microsoft.com/office/powerpoint/2010/main" val="89920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13C645A-421B-48DB-ADB2-3C713459A131}"/>
              </a:ext>
            </a:extLst>
          </p:cNvPr>
          <p:cNvSpPr>
            <a:spLocks noGrp="1"/>
          </p:cNvSpPr>
          <p:nvPr>
            <p:ph type="body" sz="quarter" idx="10"/>
          </p:nvPr>
        </p:nvSpPr>
        <p:spPr>
          <a:xfrm>
            <a:off x="4117793" y="2751908"/>
            <a:ext cx="3932238" cy="1202645"/>
          </a:xfrm>
        </p:spPr>
        <p:txBody>
          <a:bodyPr/>
          <a:lstStyle/>
          <a:p>
            <a:pPr algn="ctr"/>
            <a:r>
              <a:rPr lang="en-US" sz="40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Identifying Potential Bias</a:t>
            </a:r>
          </a:p>
        </p:txBody>
      </p:sp>
    </p:spTree>
    <p:extLst>
      <p:ext uri="{BB962C8B-B14F-4D97-AF65-F5344CB8AC3E}">
        <p14:creationId xmlns:p14="http://schemas.microsoft.com/office/powerpoint/2010/main" val="311629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B171B4-6F5E-7A44-95BF-8B228E23EC00}"/>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Common Bias in Title IX Process</a:t>
            </a:r>
          </a:p>
        </p:txBody>
      </p:sp>
      <p:sp>
        <p:nvSpPr>
          <p:cNvPr id="14" name="Rectangle 13">
            <a:extLst>
              <a:ext uri="{FF2B5EF4-FFF2-40B4-BE49-F238E27FC236}">
                <a16:creationId xmlns:a16="http://schemas.microsoft.com/office/drawing/2014/main" id="{EACF5767-F1B3-C745-ABA8-DDAF6334BE42}"/>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9E5F10-0203-2944-84DC-F4CE25678951}"/>
              </a:ext>
            </a:extLst>
          </p:cNvPr>
          <p:cNvSpPr txBox="1"/>
          <p:nvPr/>
        </p:nvSpPr>
        <p:spPr>
          <a:xfrm>
            <a:off x="818198" y="1567542"/>
            <a:ext cx="3753802" cy="249299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Affinity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Anchoring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Halo Effect</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Confirmation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Priming</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Authority Bias</a:t>
            </a:r>
          </a:p>
        </p:txBody>
      </p:sp>
    </p:spTree>
    <p:extLst>
      <p:ext uri="{BB962C8B-B14F-4D97-AF65-F5344CB8AC3E}">
        <p14:creationId xmlns:p14="http://schemas.microsoft.com/office/powerpoint/2010/main" val="309810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of a man looking at an exact version of himself while sitting.">
            <a:extLst>
              <a:ext uri="{FF2B5EF4-FFF2-40B4-BE49-F238E27FC236}">
                <a16:creationId xmlns:a16="http://schemas.microsoft.com/office/drawing/2014/main" id="{D3107158-3447-4111-9774-170C26F59F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48305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2FDB029-BCFE-4D2B-A12F-1FEEAA7F8468}"/>
              </a:ext>
            </a:extLst>
          </p:cNvPr>
          <p:cNvSpPr>
            <a:spLocks noGrp="1"/>
          </p:cNvSpPr>
          <p:nvPr>
            <p:ph type="title" idx="4294967295"/>
          </p:nvPr>
        </p:nvSpPr>
        <p:spPr>
          <a:xfrm>
            <a:off x="555375" y="5165316"/>
            <a:ext cx="2168525" cy="1346200"/>
          </a:xfrm>
        </p:spPr>
        <p:txBody>
          <a:bodyPr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Affinity Bias</a:t>
            </a:r>
          </a:p>
        </p:txBody>
      </p:sp>
      <p:sp>
        <p:nvSpPr>
          <p:cNvPr id="8" name="Content Placeholder 7">
            <a:extLst>
              <a:ext uri="{FF2B5EF4-FFF2-40B4-BE49-F238E27FC236}">
                <a16:creationId xmlns:a16="http://schemas.microsoft.com/office/drawing/2014/main" id="{77BE2EE3-46FD-41FB-9580-BD9702B9E6B4}"/>
              </a:ext>
            </a:extLst>
          </p:cNvPr>
          <p:cNvSpPr>
            <a:spLocks noGrp="1"/>
          </p:cNvSpPr>
          <p:nvPr>
            <p:ph idx="4294967295"/>
          </p:nvPr>
        </p:nvSpPr>
        <p:spPr>
          <a:xfrm>
            <a:off x="3702594" y="5248048"/>
            <a:ext cx="5232400" cy="1180737"/>
          </a:xfrm>
        </p:spPr>
        <p:txBody>
          <a:bodyPr anchor="ctr">
            <a:normAutofit/>
          </a:bodyPr>
          <a:lstStyle/>
          <a:p>
            <a:pPr marL="0" indent="0">
              <a:buNone/>
            </a:pPr>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Affinity bias</a:t>
            </a: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the unconscious tendency to get along with others who are like us</a:t>
            </a:r>
          </a:p>
        </p:txBody>
      </p:sp>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cxnSp>
        <p:nvCxnSpPr>
          <p:cNvPr id="3" name="Straight Connector 2">
            <a:extLst>
              <a:ext uri="{FF2B5EF4-FFF2-40B4-BE49-F238E27FC236}">
                <a16:creationId xmlns:a16="http://schemas.microsoft.com/office/drawing/2014/main" id="{AEA3DFB3-74B2-7C4C-8F31-F613B610BA6B}"/>
              </a:ext>
            </a:extLst>
          </p:cNvPr>
          <p:cNvCxnSpPr>
            <a:cxnSpLocks/>
          </p:cNvCxnSpPr>
          <p:nvPr/>
        </p:nvCxnSpPr>
        <p:spPr>
          <a:xfrm>
            <a:off x="2995749" y="5165316"/>
            <a:ext cx="0" cy="1409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7">
            <a:extLst>
              <a:ext uri="{FF2B5EF4-FFF2-40B4-BE49-F238E27FC236}">
                <a16:creationId xmlns:a16="http://schemas.microsoft.com/office/drawing/2014/main" id="{7DFDAD34-13C6-E443-AE1A-E62E2410FC2E}"/>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22</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22819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age of Martha Stewart">
            <a:extLst>
              <a:ext uri="{FF2B5EF4-FFF2-40B4-BE49-F238E27FC236}">
                <a16:creationId xmlns:a16="http://schemas.microsoft.com/office/drawing/2014/main" id="{0E9CA920-0E5B-436B-A607-0CCE5AC4B218}"/>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0"/>
            <a:ext cx="9143980" cy="4801868"/>
          </a:xfrm>
          <a:prstGeom prst="rect">
            <a:avLst/>
          </a:prstGeom>
        </p:spPr>
      </p:pic>
      <p:sp>
        <p:nvSpPr>
          <p:cNvPr id="2" name="Title 1"/>
          <p:cNvSpPr>
            <a:spLocks noGrp="1"/>
          </p:cNvSpPr>
          <p:nvPr>
            <p:ph type="title" idx="4294967295"/>
          </p:nvPr>
        </p:nvSpPr>
        <p:spPr>
          <a:xfrm>
            <a:off x="345281" y="5464813"/>
            <a:ext cx="7943850" cy="655637"/>
          </a:xfrm>
        </p:spPr>
        <p:txBody>
          <a:bodyPr vert="horz" lIns="91440" tIns="45720" rIns="91440" bIns="45720" rtlCol="0" anchor="t">
            <a:noAutofit/>
          </a:bodyPr>
          <a:lstStyle/>
          <a:p>
            <a:r>
              <a:rPr lang="en-US" sz="4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TV Star…</a:t>
            </a:r>
          </a:p>
        </p:txBody>
      </p:sp>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57877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2" name="Picture 11" descr="Image of Martha Stewart">
            <a:extLst>
              <a:ext uri="{FF2B5EF4-FFF2-40B4-BE49-F238E27FC236}">
                <a16:creationId xmlns:a16="http://schemas.microsoft.com/office/drawing/2014/main" id="{F9F82108-1098-2F4B-9BFD-C5EC561F99F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0"/>
            <a:ext cx="9143980" cy="4801868"/>
          </a:xfrm>
          <a:prstGeom prst="rect">
            <a:avLst/>
          </a:prstGeom>
        </p:spPr>
      </p:pic>
      <p:sp>
        <p:nvSpPr>
          <p:cNvPr id="13" name="Title 1">
            <a:extLst>
              <a:ext uri="{FF2B5EF4-FFF2-40B4-BE49-F238E27FC236}">
                <a16:creationId xmlns:a16="http://schemas.microsoft.com/office/drawing/2014/main" id="{04E9BF1E-B9B2-1B45-8846-015DE60FCC5E}"/>
              </a:ext>
            </a:extLst>
          </p:cNvPr>
          <p:cNvSpPr txBox="1">
            <a:spLocks/>
          </p:cNvSpPr>
          <p:nvPr/>
        </p:nvSpPr>
        <p:spPr>
          <a:xfrm>
            <a:off x="345281" y="5464813"/>
            <a:ext cx="7943850" cy="655637"/>
          </a:xfr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Or Criminal…</a:t>
            </a:r>
          </a:p>
        </p:txBody>
      </p:sp>
    </p:spTree>
    <p:extLst>
      <p:ext uri="{BB962C8B-B14F-4D97-AF65-F5344CB8AC3E}">
        <p14:creationId xmlns:p14="http://schemas.microsoft.com/office/powerpoint/2010/main" val="4192453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544"/>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64920" y="2533044"/>
            <a:ext cx="3105152" cy="2632364"/>
          </a:xfrm>
        </p:spPr>
        <p:txBody>
          <a:bodyPr>
            <a:normAutofit/>
          </a:bodyPr>
          <a:lstStyle/>
          <a:p>
            <a:pPr algn="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Anchoring Bias </a:t>
            </a:r>
          </a:p>
        </p:txBody>
      </p:sp>
      <p:cxnSp>
        <p:nvCxnSpPr>
          <p:cNvPr id="8"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3556600" y="894025"/>
            <a:ext cx="5121472" cy="4782873"/>
          </a:xfrm>
        </p:spPr>
        <p:txBody>
          <a:bodyPr anchor="ctr">
            <a:normAutofit/>
          </a:bodyPr>
          <a:lstStyle/>
          <a:p>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Fixate on initial information and fail to adjust for subsequent information. </a:t>
            </a:r>
          </a:p>
          <a:p>
            <a:r>
              <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also happens when we are blinded by first impressions or influenced by first impressions, ideas, prices, or estimates relative to info received later. </a:t>
            </a:r>
          </a:p>
          <a:p>
            <a:pPr marL="0" indent="0">
              <a:buNone/>
            </a:pPr>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7">
            <a:extLst>
              <a:ext uri="{FF2B5EF4-FFF2-40B4-BE49-F238E27FC236}">
                <a16:creationId xmlns:a16="http://schemas.microsoft.com/office/drawing/2014/main" id="{862BFBAF-05C9-364C-84DA-B07B93F4BF35}"/>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latin typeface="Open Sans" panose="020B0606030504020204" pitchFamily="34" charset="0"/>
                <a:ea typeface="Open Sans" panose="020B0606030504020204" pitchFamily="34" charset="0"/>
                <a:cs typeface="Open Sans" panose="020B0606030504020204" pitchFamily="34" charset="0"/>
              </a:rPr>
              <a:pPr algn="r">
                <a:defRPr/>
              </a:pPr>
              <a:t>25</a:t>
            </a:fld>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93963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Image of a man avatar with wings and a halo">
            <a:extLst>
              <a:ext uri="{FF2B5EF4-FFF2-40B4-BE49-F238E27FC236}">
                <a16:creationId xmlns:a16="http://schemas.microsoft.com/office/drawing/2014/main" id="{9A77C145-5656-425D-9888-5814B91DEF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72" r="-2" b="10870"/>
          <a:stretch/>
        </p:blipFill>
        <p:spPr bwMode="auto">
          <a:xfrm>
            <a:off x="580747" y="1598907"/>
            <a:ext cx="4677156" cy="3660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592877B-F7A9-4A7B-8EAE-62DFEE812DFD}"/>
              </a:ext>
            </a:extLst>
          </p:cNvPr>
          <p:cNvSpPr/>
          <p:nvPr/>
        </p:nvSpPr>
        <p:spPr>
          <a:xfrm>
            <a:off x="5591769" y="2239939"/>
            <a:ext cx="3330039" cy="2378120"/>
          </a:xfrm>
          <a:prstGeom prst="rect">
            <a:avLst/>
          </a:prstGeom>
        </p:spPr>
        <p:txBody>
          <a:bodyPr vert="horz" lIns="91440" tIns="45720" rIns="91440" bIns="45720" rtlCol="0" anchor="t">
            <a:normAutofit/>
          </a:bodyPr>
          <a:lstStyle/>
          <a:p>
            <a:pPr defTabSz="914400">
              <a:lnSpc>
                <a:spcPct val="90000"/>
              </a:lnSpc>
              <a:spcAft>
                <a:spcPts val="600"/>
              </a:spcAft>
            </a:pPr>
            <a:r>
              <a:rPr lang="en-US" sz="2200" dirty="0">
                <a:latin typeface="Open Sans" panose="020B0606030504020204" pitchFamily="34" charset="0"/>
                <a:ea typeface="Open Sans" panose="020B0606030504020204" pitchFamily="34" charset="0"/>
                <a:cs typeface="Open Sans" panose="020B0606030504020204" pitchFamily="34" charset="0"/>
              </a:rPr>
              <a:t>The halo effect occurs when an initial positive judgment about a person unconsciously colors the perception of the individual as a whole.</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sp>
        <p:nvSpPr>
          <p:cNvPr id="11" name="TextBox 10">
            <a:extLst>
              <a:ext uri="{FF2B5EF4-FFF2-40B4-BE49-F238E27FC236}">
                <a16:creationId xmlns:a16="http://schemas.microsoft.com/office/drawing/2014/main" id="{A885B9CC-B417-6C46-A985-B1CECA5C6C40}"/>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Halo Effect</a:t>
            </a:r>
          </a:p>
        </p:txBody>
      </p:sp>
      <p:sp>
        <p:nvSpPr>
          <p:cNvPr id="12" name="Rectangle 11">
            <a:extLst>
              <a:ext uri="{FF2B5EF4-FFF2-40B4-BE49-F238E27FC236}">
                <a16:creationId xmlns:a16="http://schemas.microsoft.com/office/drawing/2014/main" id="{FAD95357-69AB-7E40-9024-FD900F52E0FF}"/>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00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Black and white photo of what could be perceived as a young lady or old lady depending on the person viewing the image."/>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7" name="Rectangle 7">
            <a:extLst>
              <a:ext uri="{FF2B5EF4-FFF2-40B4-BE49-F238E27FC236}">
                <a16:creationId xmlns:a16="http://schemas.microsoft.com/office/drawing/2014/main" id="{2FC7D85C-7FD0-9F49-BF7D-CD7265B292D2}"/>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27</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8997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id="{C38E9066-5403-4434-A7A2-688F77123A1B}"/>
              </a:ext>
            </a:extLst>
          </p:cNvPr>
          <p:cNvGraphicFramePr/>
          <p:nvPr>
            <p:extLst>
              <p:ext uri="{D42A27DB-BD31-4B8C-83A1-F6EECF244321}">
                <p14:modId xmlns:p14="http://schemas.microsoft.com/office/powerpoint/2010/main" val="641740796"/>
              </p:ext>
            </p:extLst>
          </p:nvPr>
        </p:nvGraphicFramePr>
        <p:xfrm>
          <a:off x="1286609" y="1247685"/>
          <a:ext cx="6763530" cy="4556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160766D-96FE-3C4A-94D8-608D08EACAD2}"/>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Confirmation Bias</a:t>
            </a:r>
          </a:p>
        </p:txBody>
      </p:sp>
      <p:sp>
        <p:nvSpPr>
          <p:cNvPr id="10" name="Rectangle 9">
            <a:extLst>
              <a:ext uri="{FF2B5EF4-FFF2-40B4-BE49-F238E27FC236}">
                <a16:creationId xmlns:a16="http://schemas.microsoft.com/office/drawing/2014/main" id="{D39A96EC-AD66-4146-80BE-C8503D5A4789}"/>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19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2" descr="Image of a cartoon with words bread, juice, milk on the left and towel, shower, shampoo on the right.  Stickfigure in the middle is deciding if it's soap missing the right or soup missing on the left.">
            <a:extLst>
              <a:ext uri="{FF2B5EF4-FFF2-40B4-BE49-F238E27FC236}">
                <a16:creationId xmlns:a16="http://schemas.microsoft.com/office/drawing/2014/main" id="{3CFD9E18-B980-4557-B031-CC8E9294FF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44" r="-4" b="21374"/>
          <a:stretch/>
        </p:blipFill>
        <p:spPr bwMode="auto">
          <a:xfrm>
            <a:off x="9671" y="0"/>
            <a:ext cx="9132043" cy="44254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idx="4294967295"/>
          </p:nvPr>
        </p:nvSpPr>
        <p:spPr>
          <a:xfrm>
            <a:off x="472674" y="5009083"/>
            <a:ext cx="2168525" cy="1346200"/>
          </a:xfrm>
        </p:spPr>
        <p:txBody>
          <a:bodyPr vert="horz" lIns="91440" tIns="45720" rIns="91440" bIns="45720" rtlCol="0"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Priming Effect</a:t>
            </a:r>
          </a:p>
        </p:txBody>
      </p:sp>
      <p:sp>
        <p:nvSpPr>
          <p:cNvPr id="10" name="Rectangle 9">
            <a:extLst>
              <a:ext uri="{FF2B5EF4-FFF2-40B4-BE49-F238E27FC236}">
                <a16:creationId xmlns:a16="http://schemas.microsoft.com/office/drawing/2014/main" id="{3592877B-F7A9-4A7B-8EAE-62DFEE812DFD}"/>
              </a:ext>
            </a:extLst>
          </p:cNvPr>
          <p:cNvSpPr/>
          <p:nvPr/>
        </p:nvSpPr>
        <p:spPr>
          <a:xfrm>
            <a:off x="2991028" y="5009083"/>
            <a:ext cx="5982056" cy="1345997"/>
          </a:xfrm>
          <a:prstGeom prst="rect">
            <a:avLst/>
          </a:prstGeom>
        </p:spPr>
        <p:txBody>
          <a:bodyPr vert="horz" lIns="91440" tIns="45720" rIns="91440" bIns="45720" rtlCol="0" anchor="ctr">
            <a:noAutofit/>
          </a:bodyPr>
          <a:lstStyle/>
          <a:p>
            <a:pPr defTabSz="914400">
              <a:lnSpc>
                <a:spcPct val="90000"/>
              </a:lnSpc>
              <a:spcAft>
                <a:spcPts val="600"/>
              </a:spcAft>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Priming</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or, the</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Priming Effect,</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occurs when an individual’s exposure to a certain stimulus influences his or her response to a subsequent stimulus, without any awareness of the connection. These stimuli are often related to words or images that people see during their day-to-day lives.</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cxnSp>
        <p:nvCxnSpPr>
          <p:cNvPr id="3" name="Straight Connector 2">
            <a:extLst>
              <a:ext uri="{FF2B5EF4-FFF2-40B4-BE49-F238E27FC236}">
                <a16:creationId xmlns:a16="http://schemas.microsoft.com/office/drawing/2014/main" id="{F97F7282-C9B5-7945-AA06-ABC9CA5BD87F}"/>
              </a:ext>
            </a:extLst>
          </p:cNvPr>
          <p:cNvCxnSpPr/>
          <p:nvPr/>
        </p:nvCxnSpPr>
        <p:spPr>
          <a:xfrm>
            <a:off x="2632653" y="4657458"/>
            <a:ext cx="0" cy="20424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7">
            <a:extLst>
              <a:ext uri="{FF2B5EF4-FFF2-40B4-BE49-F238E27FC236}">
                <a16:creationId xmlns:a16="http://schemas.microsoft.com/office/drawing/2014/main" id="{8842DCBF-4496-7D41-80AD-62FC28E4A1ED}"/>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29</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40387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132057" y="1571554"/>
            <a:ext cx="3773632" cy="4747058"/>
          </a:xfrm>
        </p:spPr>
        <p:txBody>
          <a:bodyPr/>
          <a:lstStyle/>
          <a:p>
            <a:r>
              <a:rPr lang="en-US" b="1" dirty="0"/>
              <a:t>Section 1:  Defining Bias</a:t>
            </a:r>
          </a:p>
          <a:p>
            <a:pPr marL="342900" indent="-342900">
              <a:buFont typeface="Arial" panose="020B0604020202020204" pitchFamily="34" charset="0"/>
              <a:buChar char="•"/>
            </a:pPr>
            <a:r>
              <a:rPr lang="en-US" sz="1600" dirty="0"/>
              <a:t>What bias is and is not</a:t>
            </a:r>
          </a:p>
          <a:p>
            <a:pPr marL="342900" indent="-342900">
              <a:buFont typeface="Arial" panose="020B0604020202020204" pitchFamily="34" charset="0"/>
              <a:buChar char="•"/>
            </a:pPr>
            <a:r>
              <a:rPr lang="en-US" sz="1600" dirty="0"/>
              <a:t>Self Awareness</a:t>
            </a:r>
          </a:p>
          <a:p>
            <a:r>
              <a:rPr lang="en-US" b="1" dirty="0"/>
              <a:t>Section 2: Recognizing Bias</a:t>
            </a:r>
          </a:p>
          <a:p>
            <a:pPr marL="285750" indent="-285750">
              <a:buFont typeface="Arial" panose="020B0604020202020204" pitchFamily="34" charset="0"/>
              <a:buChar char="•"/>
            </a:pPr>
            <a:r>
              <a:rPr lang="en-US" sz="1600" dirty="0"/>
              <a:t>How it appears in your Title IX process</a:t>
            </a:r>
          </a:p>
          <a:p>
            <a:pPr marL="285750" indent="-285750">
              <a:buFont typeface="Arial" panose="020B0604020202020204" pitchFamily="34" charset="0"/>
              <a:buChar char="•"/>
            </a:pPr>
            <a:r>
              <a:rPr lang="en-US" sz="1600" dirty="0"/>
              <a:t>Evaluate a Title IX scenario</a:t>
            </a:r>
          </a:p>
          <a:p>
            <a:pPr lvl="0"/>
            <a:r>
              <a:rPr lang="en-US" b="1" dirty="0"/>
              <a:t>Section 3:  Responding to and Mitigating Bias</a:t>
            </a:r>
          </a:p>
          <a:p>
            <a:pPr marL="285750" indent="-285750">
              <a:buFont typeface="Arial" panose="020B0604020202020204" pitchFamily="34" charset="0"/>
              <a:buChar char="•"/>
            </a:pPr>
            <a:r>
              <a:rPr lang="en-US" sz="1600" dirty="0"/>
              <a:t>How to respond to and mitigate bias before, during and after the critical steps of your Title IX process</a:t>
            </a:r>
          </a:p>
          <a:p>
            <a:pPr marL="285750" indent="-285750">
              <a:buFont typeface="Arial" panose="020B0604020202020204" pitchFamily="34" charset="0"/>
              <a:buChar char="•"/>
            </a:pPr>
            <a:r>
              <a:rPr lang="en-US" sz="1600" dirty="0"/>
              <a:t>Tips and Best Practices</a:t>
            </a:r>
          </a:p>
          <a:p>
            <a:pPr marL="285750" indent="-285750">
              <a:buFont typeface="Arial" panose="020B0604020202020204" pitchFamily="34" charset="0"/>
              <a:buChar char="•"/>
            </a:pPr>
            <a:r>
              <a:rPr lang="en-US" sz="1600" dirty="0"/>
              <a:t>Reducing the Culture around Bias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5794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authority bia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9672" y="0"/>
            <a:ext cx="9134328" cy="45383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idx="4294967295"/>
          </p:nvPr>
        </p:nvSpPr>
        <p:spPr>
          <a:xfrm>
            <a:off x="472674" y="5009083"/>
            <a:ext cx="2168525" cy="1346200"/>
          </a:xfrm>
        </p:spPr>
        <p:txBody>
          <a:bodyPr vert="horz" lIns="91440" tIns="45720" rIns="91440" bIns="45720" rtlCol="0"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Authority Bias</a:t>
            </a:r>
          </a:p>
        </p:txBody>
      </p:sp>
      <p:sp>
        <p:nvSpPr>
          <p:cNvPr id="2" name="Rectangle 1"/>
          <p:cNvSpPr/>
          <p:nvPr/>
        </p:nvSpPr>
        <p:spPr>
          <a:xfrm>
            <a:off x="3284982" y="5009083"/>
            <a:ext cx="5232654" cy="1345997"/>
          </a:xfrm>
          <a:prstGeom prst="rect">
            <a:avLst/>
          </a:prstGeom>
        </p:spPr>
        <p:txBody>
          <a:bodyPr vert="horz" lIns="91440" tIns="45720" rIns="91440" bIns="45720" rtlCol="0" anchor="ctr">
            <a:noAutofit/>
          </a:bodyPr>
          <a:lstStyle/>
          <a:p>
            <a:pPr marL="114300" defTabSz="914400">
              <a:lnSpc>
                <a:spcPct val="90000"/>
              </a:lnSpc>
              <a:spcAft>
                <a:spcPts val="600"/>
              </a:spcAft>
              <a:buClr>
                <a:schemeClr val="accent1">
                  <a:lumMod val="75000"/>
                </a:schemeClr>
              </a:buClr>
              <a:buSzPct val="85000"/>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the tendency to attribute greater accuracy to the opinion of an authority figure (unrelated to its content) and be more influenced by that opinion</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cxnSp>
        <p:nvCxnSpPr>
          <p:cNvPr id="9" name="Straight Connector 8">
            <a:extLst>
              <a:ext uri="{FF2B5EF4-FFF2-40B4-BE49-F238E27FC236}">
                <a16:creationId xmlns:a16="http://schemas.microsoft.com/office/drawing/2014/main" id="{B931FD88-9714-034B-8813-1208B93928C1}"/>
              </a:ext>
            </a:extLst>
          </p:cNvPr>
          <p:cNvCxnSpPr/>
          <p:nvPr/>
        </p:nvCxnSpPr>
        <p:spPr>
          <a:xfrm>
            <a:off x="2948847" y="4674549"/>
            <a:ext cx="0" cy="20424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7">
            <a:extLst>
              <a:ext uri="{FF2B5EF4-FFF2-40B4-BE49-F238E27FC236}">
                <a16:creationId xmlns:a16="http://schemas.microsoft.com/office/drawing/2014/main" id="{75D44F1D-9C3E-284E-AFB8-B1BA5658066A}"/>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30</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926505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BA3527-2913-4CEF-981E-64C7555459D8}"/>
              </a:ext>
            </a:extLst>
          </p:cNvPr>
          <p:cNvSpPr>
            <a:spLocks noGrp="1"/>
          </p:cNvSpPr>
          <p:nvPr>
            <p:ph type="body" sz="quarter" idx="10"/>
          </p:nvPr>
        </p:nvSpPr>
        <p:spPr>
          <a:xfrm>
            <a:off x="4065217" y="2417072"/>
            <a:ext cx="3932238" cy="2023855"/>
          </a:xfrm>
        </p:spPr>
        <p:txBody>
          <a:bodyPr/>
          <a:lstStyle/>
          <a:p>
            <a:pPr algn="ctr"/>
            <a:r>
              <a:rPr lang="en-US" sz="4800" b="1" dirty="0">
                <a:solidFill>
                  <a:srgbClr val="082544"/>
                </a:solidFill>
                <a:latin typeface="Open Sans" panose="020B0606030504020204"/>
              </a:rPr>
              <a:t>Evaluate the Scenario</a:t>
            </a:r>
          </a:p>
        </p:txBody>
      </p:sp>
    </p:spTree>
    <p:extLst>
      <p:ext uri="{BB962C8B-B14F-4D97-AF65-F5344CB8AC3E}">
        <p14:creationId xmlns:p14="http://schemas.microsoft.com/office/powerpoint/2010/main" val="301208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3</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Responding to and </a:t>
            </a:r>
            <a:b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Mitigating Bias</a:t>
            </a:r>
          </a:p>
        </p:txBody>
      </p:sp>
    </p:spTree>
    <p:extLst>
      <p:ext uri="{BB962C8B-B14F-4D97-AF65-F5344CB8AC3E}">
        <p14:creationId xmlns:p14="http://schemas.microsoft.com/office/powerpoint/2010/main" val="3961903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607D3-3BD3-4B73-B852-7515601E504C}"/>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0"/>
            <a:ext cx="9143980" cy="6857999"/>
          </a:xfrm>
          <a:prstGeom prst="rect">
            <a:avLst/>
          </a:prstGeom>
        </p:spPr>
      </p:pic>
      <p:sp>
        <p:nvSpPr>
          <p:cNvPr id="2" name="TextBox 1">
            <a:extLst>
              <a:ext uri="{FF2B5EF4-FFF2-40B4-BE49-F238E27FC236}">
                <a16:creationId xmlns:a16="http://schemas.microsoft.com/office/drawing/2014/main" id="{512A19D5-E8BC-4071-AC4D-744FCC8FF4E0}"/>
              </a:ext>
            </a:extLst>
          </p:cNvPr>
          <p:cNvSpPr txBox="1"/>
          <p:nvPr/>
        </p:nvSpPr>
        <p:spPr>
          <a:xfrm>
            <a:off x="478564" y="1065862"/>
            <a:ext cx="2634959" cy="4726276"/>
          </a:xfrm>
          <a:prstGeom prst="rect">
            <a:avLst/>
          </a:prstGeom>
        </p:spPr>
        <p:txBody>
          <a:bodyPr vert="horz" lIns="91440" tIns="45720" rIns="91440" bIns="45720" rtlCol="0" anchor="ctr">
            <a:normAutofit/>
          </a:bodyPr>
          <a:lstStyle/>
          <a:p>
            <a:pPr marL="0" marR="0" lvl="0" indent="0" algn="r"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Responding to Bias Under in Specific Roles</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TextBox 3">
            <a:extLst>
              <a:ext uri="{FF2B5EF4-FFF2-40B4-BE49-F238E27FC236}">
                <a16:creationId xmlns:a16="http://schemas.microsoft.com/office/drawing/2014/main" id="{6471B95F-41EE-4056-8C48-15B757EF890C}"/>
              </a:ext>
            </a:extLst>
          </p:cNvPr>
          <p:cNvGraphicFramePr/>
          <p:nvPr>
            <p:extLst>
              <p:ext uri="{D42A27DB-BD31-4B8C-83A1-F6EECF244321}">
                <p14:modId xmlns:p14="http://schemas.microsoft.com/office/powerpoint/2010/main" val="3679423353"/>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68909A81-0C5D-2046-9E98-85907EA0E570}"/>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latin typeface="Open Sans" panose="020B0606030504020204" pitchFamily="34" charset="0"/>
                <a:ea typeface="Open Sans" panose="020B0606030504020204" pitchFamily="34" charset="0"/>
                <a:cs typeface="Open Sans" panose="020B0606030504020204" pitchFamily="34" charset="0"/>
              </a:rPr>
              <a:pPr algn="r">
                <a:defRPr/>
              </a:pPr>
              <a:t>33</a:t>
            </a:fld>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101483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3802454" y="365124"/>
            <a:ext cx="4743339" cy="1828800"/>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Mitigating Investigator Bias</a:t>
            </a:r>
          </a:p>
        </p:txBody>
      </p:sp>
      <p:pic>
        <p:nvPicPr>
          <p:cNvPr id="4098" name="Picture 2" descr="Image of a person dressed as a private investigator (no face can be identified)">
            <a:extLst>
              <a:ext uri="{FF2B5EF4-FFF2-40B4-BE49-F238E27FC236}">
                <a16:creationId xmlns:a16="http://schemas.microsoft.com/office/drawing/2014/main" id="{65B6D690-1CB9-4D43-8E57-37C2D7210A7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347977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3802454" y="2032019"/>
            <a:ext cx="4629150" cy="3858768"/>
          </a:xfrm>
          <a:prstGeom prst="rect">
            <a:avLst/>
          </a:prstGeom>
        </p:spPr>
        <p:txBody>
          <a:bodyPr vert="horz" lIns="91440" tIns="45720" rIns="91440" bIns="45720" rtlCol="0">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Pre-planning</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Checks and balances/ accountability partner</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Avoid pre judgement</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Impartiality </a:t>
            </a:r>
          </a:p>
          <a:p>
            <a:pPr marL="285750" indent="-228600" defTabSz="914400">
              <a:lnSpc>
                <a:spcPct val="90000"/>
              </a:lnSpc>
              <a:spcAft>
                <a:spcPts val="600"/>
              </a:spcAft>
              <a:buFont typeface="Arial" panose="020B0604020202020204" pitchFamily="34" charset="0"/>
              <a:buChar char="•"/>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Let the investigation lead you not the other way around</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Notice trends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Assess your process from beginning to end</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7">
            <a:extLst>
              <a:ext uri="{FF2B5EF4-FFF2-40B4-BE49-F238E27FC236}">
                <a16:creationId xmlns:a16="http://schemas.microsoft.com/office/drawing/2014/main" id="{D19282E9-3C0D-D842-9DA6-B1C673DA48D7}"/>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34</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54102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368098" y="5254132"/>
            <a:ext cx="5613590" cy="1264588"/>
          </a:xfrm>
          <a:prstGeom prst="rect">
            <a:avLst/>
          </a:prstGeom>
        </p:spPr>
        <p:txBody>
          <a:bodyPr vert="horz" lIns="91440" tIns="45720" rIns="91440" bIns="45720" rtlCol="0" anchor="ctr">
            <a:normAutofit fontScale="85000" lnSpcReduction="10000"/>
          </a:bodyPr>
          <a:lstStyle/>
          <a:p>
            <a:pPr marL="0" marR="0" lvl="0" indent="0" algn="r" defTabSz="914400" fontAlgn="auto">
              <a:lnSpc>
                <a:spcPct val="90000"/>
              </a:lnSpc>
              <a:spcBef>
                <a:spcPct val="0"/>
              </a:spcBef>
              <a:spcAft>
                <a:spcPts val="600"/>
              </a:spcAft>
              <a:buClrTx/>
              <a:buSzTx/>
              <a:tabLst/>
              <a:defRPr/>
            </a:pPr>
            <a:r>
              <a:rPr kumimoji="0" lang="en-US" sz="42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Investigators</a:t>
            </a:r>
          </a:p>
        </p:txBody>
      </p:sp>
      <p:pic>
        <p:nvPicPr>
          <p:cNvPr id="6146" name="Picture 2" descr="Image of a laptop with a camera, cell phone, binoculars, pen and a report on it.">
            <a:extLst>
              <a:ext uri="{FF2B5EF4-FFF2-40B4-BE49-F238E27FC236}">
                <a16:creationId xmlns:a16="http://schemas.microsoft.com/office/drawing/2014/main" id="{3470AB61-5CB9-4015-93EA-40C7FEC23B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0" y="0"/>
            <a:ext cx="9144000" cy="4710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6354582" y="5181179"/>
            <a:ext cx="2079488" cy="1758563"/>
          </a:xfrm>
          <a:prstGeom prst="rect">
            <a:avLst/>
          </a:prstGeom>
        </p:spPr>
        <p:txBody>
          <a:bodyPr vert="horz" lIns="91440" tIns="45720" rIns="91440" bIns="45720" rtlCol="0" anchor="t">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57150" marR="0" lvl="0" defTabSz="91440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Interview </a:t>
            </a:r>
            <a:r>
              <a:rPr lang="en-US" sz="2000" dirty="0">
                <a:latin typeface="Open Sans" panose="020B0606030504020204" pitchFamily="34" charset="0"/>
                <a:ea typeface="Open Sans" panose="020B0606030504020204" pitchFamily="34" charset="0"/>
                <a:cs typeface="Open Sans" panose="020B0606030504020204" pitchFamily="34" charset="0"/>
              </a:rPr>
              <a:t>Report Writing</a:t>
            </a: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cxnSp>
        <p:nvCxnSpPr>
          <p:cNvPr id="5" name="Straight Connector 4">
            <a:extLst>
              <a:ext uri="{FF2B5EF4-FFF2-40B4-BE49-F238E27FC236}">
                <a16:creationId xmlns:a16="http://schemas.microsoft.com/office/drawing/2014/main" id="{F7F3D68D-0353-1946-A9A4-092028F0A8CB}"/>
              </a:ext>
            </a:extLst>
          </p:cNvPr>
          <p:cNvCxnSpPr>
            <a:cxnSpLocks/>
          </p:cNvCxnSpPr>
          <p:nvPr/>
        </p:nvCxnSpPr>
        <p:spPr>
          <a:xfrm>
            <a:off x="6212793" y="5181179"/>
            <a:ext cx="0" cy="1228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26588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terview of an avatar under oath.">
            <a:extLst>
              <a:ext uri="{FF2B5EF4-FFF2-40B4-BE49-F238E27FC236}">
                <a16:creationId xmlns:a16="http://schemas.microsoft.com/office/drawing/2014/main" id="{2FBA26A2-298E-4972-8BC5-63CEBD4B05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7291" y="1897166"/>
            <a:ext cx="3590646" cy="2809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4341263" y="2080942"/>
            <a:ext cx="3821423" cy="1875761"/>
          </a:xfrm>
          <a:prstGeom prst="rect">
            <a:avLst/>
          </a:prstGeom>
        </p:spPr>
        <p:txBody>
          <a:bodyPr vert="horz" lIns="91440" tIns="45720" rIns="91440" bIns="45720" rtlCol="0" anchor="t">
            <a:normAutofit/>
          </a:bodyPr>
          <a:lstStyle/>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Prompt Scheduling</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Rapport Building</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Consistency</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Questioning </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1DB1555-B4E5-B348-B4A3-D45A4231A084}"/>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Interview Bias</a:t>
            </a:r>
          </a:p>
        </p:txBody>
      </p:sp>
      <p:sp>
        <p:nvSpPr>
          <p:cNvPr id="7" name="Rectangle 6">
            <a:extLst>
              <a:ext uri="{FF2B5EF4-FFF2-40B4-BE49-F238E27FC236}">
                <a16:creationId xmlns:a16="http://schemas.microsoft.com/office/drawing/2014/main" id="{B52977B1-3F83-094E-B41E-4BD364FCCC24}"/>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862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760662" y="399751"/>
            <a:ext cx="5725597" cy="1000027"/>
          </a:xfrm>
          <a:prstGeom prst="rect">
            <a:avLst/>
          </a:prstGeom>
        </p:spPr>
        <p:txBody>
          <a:bodyPr vert="horz" lIns="91440" tIns="45720" rIns="91440" bIns="45720" rtlCol="0" anchor="t">
            <a:normAutofit/>
          </a:bodyPr>
          <a:lstStyle/>
          <a:p>
            <a:pPr marL="0" marR="0" lvl="0" indent="0"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Decision Makers</a:t>
            </a:r>
          </a:p>
        </p:txBody>
      </p:sp>
      <p:pic>
        <p:nvPicPr>
          <p:cNvPr id="7170" name="Picture 2" descr="Close up image of a gavel">
            <a:extLst>
              <a:ext uri="{FF2B5EF4-FFF2-40B4-BE49-F238E27FC236}">
                <a16:creationId xmlns:a16="http://schemas.microsoft.com/office/drawing/2014/main" id="{3569DA73-52FB-4290-A600-A157F7AE81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4407461" y="2822412"/>
            <a:ext cx="4369070" cy="3389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8E324E-13BE-43EC-BFC6-2F1352675AFE}"/>
              </a:ext>
            </a:extLst>
          </p:cNvPr>
          <p:cNvSpPr txBox="1"/>
          <p:nvPr/>
        </p:nvSpPr>
        <p:spPr>
          <a:xfrm>
            <a:off x="760662" y="1752809"/>
            <a:ext cx="6879278" cy="2139206"/>
          </a:xfrm>
          <a:prstGeom prst="rect">
            <a:avLst/>
          </a:prstGeom>
        </p:spPr>
        <p:txBody>
          <a:bodyPr vert="horz" lIns="91440" tIns="45720" rIns="91440" bIns="45720" rtlCol="0" anchor="t">
            <a:normAutofit/>
          </a:bodyPr>
          <a:lstStyle/>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Notice Your Reaction</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Review</a:t>
            </a:r>
            <a:r>
              <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 all information before </a:t>
            </a: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the hearing</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Presence of the Advisor</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Authority Bias and Group Think</a:t>
            </a:r>
            <a:endPar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Appeals</a:t>
            </a:r>
            <a:endPar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F3E0B25-CC52-324D-9790-199A628AAFEF}"/>
              </a:ext>
            </a:extLst>
          </p:cNvPr>
          <p:cNvSpPr/>
          <p:nvPr/>
        </p:nvSpPr>
        <p:spPr>
          <a:xfrm>
            <a:off x="448590" y="399751"/>
            <a:ext cx="213645" cy="934499"/>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690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66272" y="5254133"/>
            <a:ext cx="5432936" cy="1264588"/>
          </a:xfrm>
          <a:prstGeom prst="rect">
            <a:avLst/>
          </a:prstGeom>
        </p:spPr>
        <p:txBody>
          <a:bodyPr vert="horz" lIns="91440" tIns="45720" rIns="91440" bIns="45720" rtlCol="0" anchor="ctr">
            <a:normAutofit fontScale="92500" lnSpcReduction="10000"/>
          </a:bodyPr>
          <a:lstStyle/>
          <a:p>
            <a:pPr marL="0" marR="0" lvl="0" indent="0" algn="r" defTabSz="914400" fontAlgn="auto">
              <a:lnSpc>
                <a:spcPct val="90000"/>
              </a:lnSpc>
              <a:spcBef>
                <a:spcPct val="0"/>
              </a:spcBef>
              <a:spcAft>
                <a:spcPts val="600"/>
              </a:spcAft>
              <a:buClrTx/>
              <a:buSzTx/>
              <a:tabLst/>
              <a:defRPr/>
            </a:pPr>
            <a:r>
              <a:rPr kumimoji="0" lang="en-US" sz="33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Title IX Coordinator/ Process</a:t>
            </a:r>
          </a:p>
        </p:txBody>
      </p:sp>
      <p:pic>
        <p:nvPicPr>
          <p:cNvPr id="2052" name="Picture 4" descr="Title IX banner">
            <a:extLst>
              <a:ext uri="{FF2B5EF4-FFF2-40B4-BE49-F238E27FC236}">
                <a16:creationId xmlns:a16="http://schemas.microsoft.com/office/drawing/2014/main" id="{DF70888E-1721-4A52-B105-DA9FFE6501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4597"/>
          <a:stretch/>
        </p:blipFill>
        <p:spPr bwMode="auto">
          <a:xfrm>
            <a:off x="241173" y="339279"/>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96E6D7B-5DA5-4E9B-8E7D-C2D6B80AF481}"/>
              </a:ext>
            </a:extLst>
          </p:cNvPr>
          <p:cNvSpPr txBox="1"/>
          <p:nvPr/>
        </p:nvSpPr>
        <p:spPr>
          <a:xfrm>
            <a:off x="5751319" y="4963150"/>
            <a:ext cx="3061489" cy="1755648"/>
          </a:xfrm>
          <a:prstGeom prst="rect">
            <a:avLst/>
          </a:prstGeom>
        </p:spPr>
        <p:txBody>
          <a:bodyPr vert="horz" lIns="91440" tIns="45720" rIns="91440" bIns="45720" rtlCol="0" anchor="t">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Impartiality</a:t>
            </a: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Training and Presentations</a:t>
            </a:r>
          </a:p>
          <a:p>
            <a:pPr marL="57150" marR="0" lvl="0" defTabSz="914400" fontAlgn="auto">
              <a:lnSpc>
                <a:spcPct val="90000"/>
              </a:lnSpc>
              <a:spcBef>
                <a:spcPts val="0"/>
              </a:spcBef>
              <a:spcAft>
                <a:spcPts val="600"/>
              </a:spcAft>
              <a:buClrTx/>
              <a:buSzTx/>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Perceptions</a:t>
            </a: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Reputation	</a:t>
            </a:r>
          </a:p>
        </p:txBody>
      </p:sp>
      <p:cxnSp>
        <p:nvCxnSpPr>
          <p:cNvPr id="4" name="Straight Connector 3">
            <a:extLst>
              <a:ext uri="{FF2B5EF4-FFF2-40B4-BE49-F238E27FC236}">
                <a16:creationId xmlns:a16="http://schemas.microsoft.com/office/drawing/2014/main" id="{41641B4C-7E1B-744F-A1E7-5CFDFE68B6D2}"/>
              </a:ext>
            </a:extLst>
          </p:cNvPr>
          <p:cNvCxnSpPr/>
          <p:nvPr/>
        </p:nvCxnSpPr>
        <p:spPr>
          <a:xfrm>
            <a:off x="5648770" y="5170206"/>
            <a:ext cx="0" cy="1348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19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7D71944C-1280-4906-948F-FADF7D6E7748}"/>
              </a:ext>
            </a:extLst>
          </p:cNvPr>
          <p:cNvGraphicFramePr/>
          <p:nvPr>
            <p:extLst>
              <p:ext uri="{D42A27DB-BD31-4B8C-83A1-F6EECF244321}">
                <p14:modId xmlns:p14="http://schemas.microsoft.com/office/powerpoint/2010/main" val="3672494370"/>
              </p:ext>
            </p:extLst>
          </p:nvPr>
        </p:nvGraphicFramePr>
        <p:xfrm>
          <a:off x="687570" y="1464793"/>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31B90E2-B760-E741-A677-56BB2242E612}"/>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Best Practices in Mitigating Bias</a:t>
            </a:r>
          </a:p>
        </p:txBody>
      </p:sp>
      <p:sp>
        <p:nvSpPr>
          <p:cNvPr id="8" name="Rectangle 7">
            <a:extLst>
              <a:ext uri="{FF2B5EF4-FFF2-40B4-BE49-F238E27FC236}">
                <a16:creationId xmlns:a16="http://schemas.microsoft.com/office/drawing/2014/main" id="{EFFB2317-7F92-7143-AD8C-FCFAFACEE482}"/>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4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1</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Defining Bias</a:t>
            </a:r>
          </a:p>
        </p:txBody>
      </p:sp>
    </p:spTree>
    <p:extLst>
      <p:ext uri="{BB962C8B-B14F-4D97-AF65-F5344CB8AC3E}">
        <p14:creationId xmlns:p14="http://schemas.microsoft.com/office/powerpoint/2010/main" val="382107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TextBox 2">
            <a:extLst>
              <a:ext uri="{FF2B5EF4-FFF2-40B4-BE49-F238E27FC236}">
                <a16:creationId xmlns:a16="http://schemas.microsoft.com/office/drawing/2014/main" id="{E789B4A5-03F4-428A-BD1A-30C1D6DE460A}"/>
              </a:ext>
            </a:extLst>
          </p:cNvPr>
          <p:cNvGraphicFramePr/>
          <p:nvPr>
            <p:extLst>
              <p:ext uri="{D42A27DB-BD31-4B8C-83A1-F6EECF244321}">
                <p14:modId xmlns:p14="http://schemas.microsoft.com/office/powerpoint/2010/main" val="1511469933"/>
              </p:ext>
            </p:extLst>
          </p:nvPr>
        </p:nvGraphicFramePr>
        <p:xfrm>
          <a:off x="688534" y="1110952"/>
          <a:ext cx="7885265" cy="5021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ED3B60A-6809-1644-A56B-0C46132C0EE2}"/>
              </a:ext>
            </a:extLst>
          </p:cNvPr>
          <p:cNvSpPr txBox="1"/>
          <p:nvPr/>
        </p:nvSpPr>
        <p:spPr>
          <a:xfrm>
            <a:off x="688534" y="285105"/>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Best Practices in Mitigating Bias</a:t>
            </a:r>
          </a:p>
        </p:txBody>
      </p:sp>
      <p:sp>
        <p:nvSpPr>
          <p:cNvPr id="6" name="Rectangle 5">
            <a:extLst>
              <a:ext uri="{FF2B5EF4-FFF2-40B4-BE49-F238E27FC236}">
                <a16:creationId xmlns:a16="http://schemas.microsoft.com/office/drawing/2014/main" id="{7B1E502E-0819-C144-882B-463BFB6A8BA8}"/>
              </a:ext>
            </a:extLst>
          </p:cNvPr>
          <p:cNvSpPr/>
          <p:nvPr/>
        </p:nvSpPr>
        <p:spPr>
          <a:xfrm>
            <a:off x="380885" y="225284"/>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431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75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9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Final Rule Requirements Regarding Bias</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90CEED8-9462-4171-B8C1-FE80A35C00D3}"/>
              </a:ext>
            </a:extLst>
          </p:cNvPr>
          <p:cNvSpPr txBox="1"/>
          <p:nvPr/>
        </p:nvSpPr>
        <p:spPr>
          <a:xfrm>
            <a:off x="264919" y="1181219"/>
            <a:ext cx="8763115" cy="6236531"/>
          </a:xfrm>
          <a:prstGeom prst="rect">
            <a:avLst/>
          </a:prstGeom>
        </p:spPr>
        <p:txBody>
          <a:bodyPr vert="horz" lIns="91440" tIns="45720" rIns="91440" bIns="45720" rtlCol="0" anchor="t">
            <a:noAutofit/>
          </a:bodyPr>
          <a:lstStyle/>
          <a:p>
            <a:pPr defTabSz="914400">
              <a:lnSpc>
                <a:spcPct val="90000"/>
              </a:lnSpc>
              <a:spcAft>
                <a:spcPts val="600"/>
              </a:spcAft>
            </a:pPr>
            <a:r>
              <a:rPr lang="en-US" b="1" dirty="0">
                <a:solidFill>
                  <a:srgbClr val="082544"/>
                </a:solidFill>
                <a:latin typeface="Open Sans" panose="020B0606030504020204"/>
              </a:rPr>
              <a:t>Regulations require no bias or conflicts of interest: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 106.45(a) provides: An IHE’s treatment of a complainant or a respondent in response to a formal complaint of sexual harassment may constitute discrimination on the basis of sex under Title IX.</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 106.45(b)(1)(iii) provides: any individual designated by an IHE as a Title IX Coordinator, investigator, decisionmaker, or any person designated by an IHE to facilitate an informal resolution process, cannot have a conflict of interest or bias for or against complainants or respondents generally or an individual complainant or respondent.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§106.45(b)(1)(iii) further provides: that all Title IX Coordinators investigators, decision-makers, and any person who facilitates an informal resolution process, must receive training on how to serve impartially, including by avoiding prejudgment of the facts at issue, conflicts of interest, and bias. In conducting Title IX proceedings, all such persons must not rely on sex stereotypes—typical notions of what men or women do or do not do—and must promote impartial investigations and adjudications of formal complaints of sexual harassment.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Note – However, the regulations do not provide a definition for conflicts of interest, bias or impartiality</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82544"/>
              </a:solidFill>
              <a:effectLst/>
              <a:uLnTx/>
              <a:uFillTx/>
            </a:endParaRPr>
          </a:p>
        </p:txBody>
      </p:sp>
      <p:sp>
        <p:nvSpPr>
          <p:cNvPr id="4" name="Rectangle 3">
            <a:extLst>
              <a:ext uri="{FF2B5EF4-FFF2-40B4-BE49-F238E27FC236}">
                <a16:creationId xmlns:a16="http://schemas.microsoft.com/office/drawing/2014/main" id="{E44388C0-29DB-794C-AD5E-178C6EFD2496}"/>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2DFE610-527E-4BFC-AD5C-29A3F2E04D4F}"/>
              </a:ext>
            </a:extLst>
          </p:cNvPr>
          <p:cNvSpPr>
            <a:spLocks noGrp="1"/>
          </p:cNvSpPr>
          <p:nvPr>
            <p:ph type="body" sz="quarter" idx="10"/>
          </p:nvPr>
        </p:nvSpPr>
        <p:spPr/>
        <p:txBody>
          <a:bodyPr/>
          <a:lstStyle/>
          <a:p>
            <a:pPr algn="ctr"/>
            <a:endParaRPr lang="en-US" sz="6000" b="1" dirty="0">
              <a:solidFill>
                <a:srgbClr val="082544"/>
              </a:solidFill>
              <a:latin typeface="Open Sans" panose="020B0606030504020204"/>
            </a:endParaRPr>
          </a:p>
          <a:p>
            <a:pPr algn="ctr"/>
            <a:r>
              <a:rPr lang="en-US" sz="4800" b="1" dirty="0">
                <a:solidFill>
                  <a:srgbClr val="082544"/>
                </a:solidFill>
                <a:latin typeface="Open Sans" panose="020B0606030504020204"/>
              </a:rPr>
              <a:t>Icebreaker</a:t>
            </a:r>
          </a:p>
        </p:txBody>
      </p:sp>
    </p:spTree>
    <p:extLst>
      <p:ext uri="{BB962C8B-B14F-4D97-AF65-F5344CB8AC3E}">
        <p14:creationId xmlns:p14="http://schemas.microsoft.com/office/powerpoint/2010/main" val="112689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What is the safer method of transport? &#10;Image of a four door vehicle or a plane?&#10; ">
            <a:extLst>
              <a:ext uri="{FF2B5EF4-FFF2-40B4-BE49-F238E27FC236}">
                <a16:creationId xmlns:a16="http://schemas.microsoft.com/office/drawing/2014/main" id="{650568E6-BB0F-4521-87FF-71F00653A4E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67114" y="3960975"/>
            <a:ext cx="3409772" cy="1469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CF3EF3-C976-3F41-8E83-361E8508E31D}"/>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safer method of transport?</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421EA82-4C4F-154E-A1D9-EC5D4D5BB739}"/>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What is the safer method of transport? &#10;Image of a four door vehicle or a plane?&#10; ">
            <a:extLst>
              <a:ext uri="{FF2B5EF4-FFF2-40B4-BE49-F238E27FC236}">
                <a16:creationId xmlns:a16="http://schemas.microsoft.com/office/drawing/2014/main" id="{69F77419-9962-274F-B0E2-DFAF0EB3DD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37133" y="1478421"/>
            <a:ext cx="2469735" cy="1640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3FC577-E8D1-A84E-821C-B2A0B8B2B49B}"/>
              </a:ext>
            </a:extLst>
          </p:cNvPr>
          <p:cNvSpPr txBox="1"/>
          <p:nvPr/>
        </p:nvSpPr>
        <p:spPr>
          <a:xfrm>
            <a:off x="4208804" y="3293873"/>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213925745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What are you most afraid of?  Image is of a mosquito, lion or shark.&#10; ">
            <a:extLst>
              <a:ext uri="{FF2B5EF4-FFF2-40B4-BE49-F238E27FC236}">
                <a16:creationId xmlns:a16="http://schemas.microsoft.com/office/drawing/2014/main" id="{A6FC6F8F-A7A1-4680-85F3-EB5B55C029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58300" y="2220470"/>
            <a:ext cx="2469734" cy="2005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260004-55C9-D948-809C-1BEFC995B420}"/>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are you most afraid of?</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7570C995-55BA-4A42-AA18-3253AF03E856}"/>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What are you most afraid of?  Image is of a mosquito, lion or shark.&#10; ">
            <a:extLst>
              <a:ext uri="{FF2B5EF4-FFF2-40B4-BE49-F238E27FC236}">
                <a16:creationId xmlns:a16="http://schemas.microsoft.com/office/drawing/2014/main" id="{AD93E8EA-11EC-C54D-B5ED-94979F7D602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41519" y="1920211"/>
            <a:ext cx="1974078" cy="2546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467B56-6EFD-8D49-8769-4E66FE2C7D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6193" y="2011053"/>
            <a:ext cx="2196270" cy="2455600"/>
          </a:xfrm>
          <a:prstGeom prst="rect">
            <a:avLst/>
          </a:prstGeom>
        </p:spPr>
      </p:pic>
      <p:sp>
        <p:nvSpPr>
          <p:cNvPr id="11" name="TextBox 10">
            <a:extLst>
              <a:ext uri="{FF2B5EF4-FFF2-40B4-BE49-F238E27FC236}">
                <a16:creationId xmlns:a16="http://schemas.microsoft.com/office/drawing/2014/main" id="{0F8A18B0-D42A-E743-940E-D4FFDE989C56}"/>
              </a:ext>
            </a:extLst>
          </p:cNvPr>
          <p:cNvSpPr txBox="1"/>
          <p:nvPr/>
        </p:nvSpPr>
        <p:spPr>
          <a:xfrm>
            <a:off x="2330567" y="2992632"/>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
        <p:nvSpPr>
          <p:cNvPr id="12" name="TextBox 11">
            <a:extLst>
              <a:ext uri="{FF2B5EF4-FFF2-40B4-BE49-F238E27FC236}">
                <a16:creationId xmlns:a16="http://schemas.microsoft.com/office/drawing/2014/main" id="{88E43FBE-60DD-9F47-961B-7DF77E1E4538}"/>
              </a:ext>
            </a:extLst>
          </p:cNvPr>
          <p:cNvSpPr txBox="1"/>
          <p:nvPr/>
        </p:nvSpPr>
        <p:spPr>
          <a:xfrm>
            <a:off x="5623752" y="2994236"/>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343708823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Who is more competent? &#10;a man dressed in a white coat presenting or a man sitting with headphones on smoking a cigarette?&#10; ">
            <a:extLst>
              <a:ext uri="{FF2B5EF4-FFF2-40B4-BE49-F238E27FC236}">
                <a16:creationId xmlns:a16="http://schemas.microsoft.com/office/drawing/2014/main" id="{81B4A6C7-63A1-4078-B76A-3E885120AD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37675" y="2433414"/>
            <a:ext cx="2948300" cy="1991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5B6E5D-8637-DF4A-B2A7-E5E83EA8BA0E}"/>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Who is more competent?</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E2CD0EC-1111-334C-B928-28044D563B24}"/>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Who is more competent? &#10;a man dressed in a white coat presenting or a man sitting with headphones on smoking a cigarette?&#10; ">
            <a:extLst>
              <a:ext uri="{FF2B5EF4-FFF2-40B4-BE49-F238E27FC236}">
                <a16:creationId xmlns:a16="http://schemas.microsoft.com/office/drawing/2014/main" id="{6EEF2D56-95D6-C24D-9F20-4A07C157F91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2568" y="2467598"/>
            <a:ext cx="3461046" cy="19228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BBD79C-EAB9-7E40-85A9-7DE83DD8BA8D}"/>
              </a:ext>
            </a:extLst>
          </p:cNvPr>
          <p:cNvSpPr txBox="1"/>
          <p:nvPr/>
        </p:nvSpPr>
        <p:spPr>
          <a:xfrm>
            <a:off x="4319899" y="3182777"/>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158931191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IG 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EY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URV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a:dk1>
        <a:sysClr val="windowText" lastClr="000000"/>
      </a:dk1>
      <a:lt1>
        <a:sysClr val="window" lastClr="FFFFFF"/>
      </a:lt1>
      <a:dk2>
        <a:srgbClr val="000000"/>
      </a:dk2>
      <a:lt2>
        <a:srgbClr val="FFFFFF"/>
      </a:lt2>
      <a:accent1>
        <a:srgbClr val="235074"/>
      </a:accent1>
      <a:accent2>
        <a:srgbClr val="93391F"/>
      </a:accent2>
      <a:accent3>
        <a:srgbClr val="694B1D"/>
      </a:accent3>
      <a:accent4>
        <a:srgbClr val="569BBE"/>
      </a:accent4>
      <a:accent5>
        <a:srgbClr val="ECDBB4"/>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FEF50A82D3B8408D4A7438B755B17E" ma:contentTypeVersion="9" ma:contentTypeDescription="Create a new document." ma:contentTypeScope="" ma:versionID="a8713e2dfc8cd53de12dadbae2297efe">
  <xsd:schema xmlns:xsd="http://www.w3.org/2001/XMLSchema" xmlns:xs="http://www.w3.org/2001/XMLSchema" xmlns:p="http://schemas.microsoft.com/office/2006/metadata/properties" xmlns:ns2="ca8f9dad-f2e0-47d4-ada6-8e8e8ef7df28" targetNamespace="http://schemas.microsoft.com/office/2006/metadata/properties" ma:root="true" ma:fieldsID="89c252f1ed2c5d4c742a20dc4d4d3ec3" ns2:_="">
    <xsd:import namespace="ca8f9dad-f2e0-47d4-ada6-8e8e8ef7df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f9dad-f2e0-47d4-ada6-8e8e8ef7d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9EF90D-92D1-4751-ADA2-F2AEC2667FA7}"/>
</file>

<file path=customXml/itemProps2.xml><?xml version="1.0" encoding="utf-8"?>
<ds:datastoreItem xmlns:ds="http://schemas.openxmlformats.org/officeDocument/2006/customXml" ds:itemID="{EF729031-6C15-457E-8BC3-96DF86289C94}"/>
</file>

<file path=customXml/itemProps3.xml><?xml version="1.0" encoding="utf-8"?>
<ds:datastoreItem xmlns:ds="http://schemas.openxmlformats.org/officeDocument/2006/customXml" ds:itemID="{9C30402E-1FF1-4F2A-A687-EC369DC4DB0C}"/>
</file>

<file path=docProps/app.xml><?xml version="1.0" encoding="utf-8"?>
<Properties xmlns="http://schemas.openxmlformats.org/officeDocument/2006/extended-properties" xmlns:vt="http://schemas.openxmlformats.org/officeDocument/2006/docPropsVTypes">
  <TotalTime>80</TotalTime>
  <Words>1136</Words>
  <Application>Microsoft Office PowerPoint</Application>
  <PresentationFormat>On-screen Show (4:3)</PresentationFormat>
  <Paragraphs>195</Paragraphs>
  <Slides>42</Slides>
  <Notes>31</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42</vt:i4>
      </vt:variant>
    </vt:vector>
  </HeadingPairs>
  <TitlesOfParts>
    <vt:vector size="65" baseType="lpstr">
      <vt:lpstr>Arial</vt:lpstr>
      <vt:lpstr>Calibri</vt:lpstr>
      <vt:lpstr>Calibri Light</vt:lpstr>
      <vt:lpstr>Impact</vt:lpstr>
      <vt:lpstr>Open Sans</vt:lpstr>
      <vt:lpstr>Wingdings</vt:lpstr>
      <vt:lpstr>TITLE</vt:lpstr>
      <vt:lpstr>BLANK</vt:lpstr>
      <vt:lpstr>LEARNING OUTCOME</vt:lpstr>
      <vt:lpstr>BIG LO</vt:lpstr>
      <vt:lpstr>AGENDA</vt:lpstr>
      <vt:lpstr>SECTION MARKER</vt:lpstr>
      <vt:lpstr>CHAT</vt:lpstr>
      <vt:lpstr>POLL</vt:lpstr>
      <vt:lpstr>ACTIVITY</vt:lpstr>
      <vt:lpstr>1_ACTIVITY</vt:lpstr>
      <vt:lpstr>BREAK</vt:lpstr>
      <vt:lpstr>QUESTIONS</vt:lpstr>
      <vt:lpstr>RESOURCE</vt:lpstr>
      <vt:lpstr>BIG RESOURCE</vt:lpstr>
      <vt:lpstr>KEY TAKEAWAYS</vt:lpstr>
      <vt:lpstr>BIG TAKEAWAYS</vt:lpstr>
      <vt:lpstr>SURVEY SLIDE</vt:lpstr>
      <vt:lpstr>Mitigating and Responding to Bias in your Title IX Process</vt:lpstr>
      <vt:lpstr>PowerPoint Presentation</vt:lpstr>
      <vt:lpstr>PowerPoint Presentation</vt:lpstr>
      <vt:lpstr>Defining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Guiding Principles</vt:lpstr>
      <vt:lpstr>Are you biased? I am.</vt:lpstr>
      <vt:lpstr>Jumpstarting Our  Understanding of Biases</vt:lpstr>
      <vt:lpstr>B.I.A.S</vt:lpstr>
      <vt:lpstr>Defining Bias </vt:lpstr>
      <vt:lpstr>PowerPoint Presentation</vt:lpstr>
      <vt:lpstr>Recognizing Bias</vt:lpstr>
      <vt:lpstr>PowerPoint Presentation</vt:lpstr>
      <vt:lpstr>PowerPoint Presentation</vt:lpstr>
      <vt:lpstr>PowerPoint Presentation</vt:lpstr>
      <vt:lpstr>Affinity Bias</vt:lpstr>
      <vt:lpstr>TV Star…</vt:lpstr>
      <vt:lpstr>PowerPoint Presentation</vt:lpstr>
      <vt:lpstr>Anchoring Bias </vt:lpstr>
      <vt:lpstr>PowerPoint Presentation</vt:lpstr>
      <vt:lpstr>PowerPoint Presentation</vt:lpstr>
      <vt:lpstr>PowerPoint Presentation</vt:lpstr>
      <vt:lpstr>Priming Effect</vt:lpstr>
      <vt:lpstr>Authority Bias</vt:lpstr>
      <vt:lpstr>PowerPoint Presentation</vt:lpstr>
      <vt:lpstr>Responding to and  Mitigating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and Responding to Bias in your Title IX Process</dc:title>
  <dc:creator>Rabia Khan Harvey</dc:creator>
  <cp:lastModifiedBy>Rabia Khan Harvey</cp:lastModifiedBy>
  <cp:revision>11</cp:revision>
  <dcterms:created xsi:type="dcterms:W3CDTF">2020-12-01T19:00:26Z</dcterms:created>
  <dcterms:modified xsi:type="dcterms:W3CDTF">2020-12-09T23:08:06Z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0x010100BDFEF50A82D3B8408D4A7438B755B17E</vt:lpwstr>
  </property>
</Properties>
</file>